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362" r:id="rId2"/>
    <p:sldId id="378" r:id="rId3"/>
    <p:sldId id="331" r:id="rId4"/>
    <p:sldId id="325" r:id="rId5"/>
    <p:sldId id="330" r:id="rId6"/>
    <p:sldId id="265" r:id="rId7"/>
    <p:sldId id="379" r:id="rId8"/>
    <p:sldId id="390" r:id="rId9"/>
    <p:sldId id="363" r:id="rId10"/>
    <p:sldId id="365" r:id="rId11"/>
    <p:sldId id="385" r:id="rId12"/>
    <p:sldId id="328" r:id="rId13"/>
    <p:sldId id="366" r:id="rId14"/>
    <p:sldId id="384" r:id="rId15"/>
    <p:sldId id="386" r:id="rId16"/>
    <p:sldId id="381" r:id="rId17"/>
    <p:sldId id="383" r:id="rId18"/>
    <p:sldId id="387" r:id="rId19"/>
    <p:sldId id="388"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8F573EC-8282-4326-8526-AAE420F33F2F}">
          <p14:sldIdLst>
            <p14:sldId id="362"/>
            <p14:sldId id="378"/>
            <p14:sldId id="331"/>
            <p14:sldId id="325"/>
            <p14:sldId id="330"/>
            <p14:sldId id="265"/>
            <p14:sldId id="379"/>
            <p14:sldId id="390"/>
            <p14:sldId id="363"/>
            <p14:sldId id="365"/>
            <p14:sldId id="385"/>
            <p14:sldId id="328"/>
            <p14:sldId id="366"/>
            <p14:sldId id="384"/>
            <p14:sldId id="386"/>
            <p14:sldId id="381"/>
            <p14:sldId id="383"/>
            <p14:sldId id="387"/>
            <p14:sldId id="38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413"/>
    <a:srgbClr val="FFB514"/>
    <a:srgbClr val="FFC101"/>
    <a:srgbClr val="FFE48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30"/>
    <p:restoredTop sz="81706" autoAdjust="0"/>
  </p:normalViewPr>
  <p:slideViewPr>
    <p:cSldViewPr snapToGrid="0" snapToObjects="1">
      <p:cViewPr varScale="1">
        <p:scale>
          <a:sx n="174" d="100"/>
          <a:sy n="174" d="100"/>
        </p:scale>
        <p:origin x="1316" y="10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5F3281-8FB9-473E-A2D4-7CB57B98F8A4}" type="datetimeFigureOut">
              <a:rPr lang="en-US" smtClean="0"/>
              <a:t>12/8/2025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B2E1FE-4189-4379-96FB-81743B5C961D}" type="slidenum">
              <a:rPr lang="en-US" smtClean="0"/>
              <a:t>‹#›</a:t>
            </a:fld>
            <a:endParaRPr lang="en-US"/>
          </a:p>
        </p:txBody>
      </p:sp>
    </p:spTree>
    <p:extLst>
      <p:ext uri="{BB962C8B-B14F-4D97-AF65-F5344CB8AC3E}">
        <p14:creationId xmlns:p14="http://schemas.microsoft.com/office/powerpoint/2010/main" val="3380036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Algorithms can do real harm.</a:t>
            </a:r>
          </a:p>
        </p:txBody>
      </p:sp>
      <p:sp>
        <p:nvSpPr>
          <p:cNvPr id="4" name="Slide Number Placeholder 3"/>
          <p:cNvSpPr>
            <a:spLocks noGrp="1"/>
          </p:cNvSpPr>
          <p:nvPr>
            <p:ph type="sldNum" sz="quarter" idx="5"/>
          </p:nvPr>
        </p:nvSpPr>
        <p:spPr/>
        <p:txBody>
          <a:bodyPr/>
          <a:lstStyle/>
          <a:p>
            <a:fld id="{A5B2E1FE-4189-4379-96FB-81743B5C961D}" type="slidenum">
              <a:rPr lang="en-US" smtClean="0"/>
              <a:t>2</a:t>
            </a:fld>
            <a:endParaRPr lang="en-US"/>
          </a:p>
        </p:txBody>
      </p:sp>
    </p:spTree>
    <p:extLst>
      <p:ext uri="{BB962C8B-B14F-4D97-AF65-F5344CB8AC3E}">
        <p14:creationId xmlns:p14="http://schemas.microsoft.com/office/powerpoint/2010/main" val="3116302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Mr. Zuckerberg provides a good example on algorithms used to catch bad behaviors in the platform.</a:t>
            </a:r>
          </a:p>
          <a:p>
            <a:r>
              <a:rPr lang="en-US" dirty="0"/>
              <a:t>(1) In one scenario we may have an algorithm that labels bad guys but at the same time we may mislabel a few good guys in the process.</a:t>
            </a:r>
          </a:p>
          <a:p>
            <a:r>
              <a:rPr lang="en-US" dirty="0"/>
              <a:t>(2) In the other scenario we may want to make sure we keep at a minimum mislabeling of good guys as bad guys but we may have to let a few bad guys go by? </a:t>
            </a:r>
          </a:p>
          <a:p>
            <a:endParaRPr lang="en-US" dirty="0"/>
          </a:p>
          <a:p>
            <a:r>
              <a:rPr lang="en-US" dirty="0"/>
              <a:t>This is a classification problem dilemma and as a data scientist your job is to work with your stakeholders to identify which are acceptable and unacceptable situations for your problem.</a:t>
            </a:r>
          </a:p>
        </p:txBody>
      </p:sp>
      <p:sp>
        <p:nvSpPr>
          <p:cNvPr id="4" name="Slide Number Placeholder 3"/>
          <p:cNvSpPr>
            <a:spLocks noGrp="1"/>
          </p:cNvSpPr>
          <p:nvPr>
            <p:ph type="sldNum" sz="quarter" idx="5"/>
          </p:nvPr>
        </p:nvSpPr>
        <p:spPr/>
        <p:txBody>
          <a:bodyPr/>
          <a:lstStyle/>
          <a:p>
            <a:fld id="{A5B2E1FE-4189-4379-96FB-81743B5C961D}" type="slidenum">
              <a:rPr lang="en-US" smtClean="0"/>
              <a:t>18</a:t>
            </a:fld>
            <a:endParaRPr lang="en-US"/>
          </a:p>
        </p:txBody>
      </p:sp>
    </p:spTree>
    <p:extLst>
      <p:ext uri="{BB962C8B-B14F-4D97-AF65-F5344CB8AC3E}">
        <p14:creationId xmlns:p14="http://schemas.microsoft.com/office/powerpoint/2010/main" val="3372296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03f01fd9f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03f01fd9f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9133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system, like any system could be abused, Privacy, Civil Rights, Freedoms, etc.</a:t>
            </a:r>
          </a:p>
        </p:txBody>
      </p:sp>
      <p:sp>
        <p:nvSpPr>
          <p:cNvPr id="4" name="Slide Number Placeholder 3"/>
          <p:cNvSpPr>
            <a:spLocks noGrp="1"/>
          </p:cNvSpPr>
          <p:nvPr>
            <p:ph type="sldNum" sz="quarter" idx="5"/>
          </p:nvPr>
        </p:nvSpPr>
        <p:spPr/>
        <p:txBody>
          <a:bodyPr/>
          <a:lstStyle/>
          <a:p>
            <a:fld id="{A5B2E1FE-4189-4379-96FB-81743B5C961D}" type="slidenum">
              <a:rPr lang="en-US" smtClean="0"/>
              <a:t>5</a:t>
            </a:fld>
            <a:endParaRPr lang="en-US"/>
          </a:p>
        </p:txBody>
      </p:sp>
    </p:spTree>
    <p:extLst>
      <p:ext uri="{BB962C8B-B14F-4D97-AF65-F5344CB8AC3E}">
        <p14:creationId xmlns:p14="http://schemas.microsoft.com/office/powerpoint/2010/main" val="910910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03f01fd9f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03f01fd9f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887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9</a:t>
            </a:fld>
            <a:endParaRPr lang="en-US"/>
          </a:p>
        </p:txBody>
      </p:sp>
    </p:spTree>
    <p:extLst>
      <p:ext uri="{BB962C8B-B14F-4D97-AF65-F5344CB8AC3E}">
        <p14:creationId xmlns:p14="http://schemas.microsoft.com/office/powerpoint/2010/main" val="3461673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U.S. Federal Government AI Frameworks and Standards provide guidance on questions that need to be asked when developing systems that use AI and includes industry best practices and Ethic considerations.</a:t>
            </a:r>
          </a:p>
        </p:txBody>
      </p:sp>
      <p:sp>
        <p:nvSpPr>
          <p:cNvPr id="4" name="Slide Number Placeholder 3"/>
          <p:cNvSpPr>
            <a:spLocks noGrp="1"/>
          </p:cNvSpPr>
          <p:nvPr>
            <p:ph type="sldNum" sz="quarter" idx="5"/>
          </p:nvPr>
        </p:nvSpPr>
        <p:spPr/>
        <p:txBody>
          <a:bodyPr/>
          <a:lstStyle/>
          <a:p>
            <a:fld id="{A5B2E1FE-4189-4379-96FB-81743B5C961D}" type="slidenum">
              <a:rPr lang="en-US" smtClean="0"/>
              <a:t>11</a:t>
            </a:fld>
            <a:endParaRPr lang="en-US"/>
          </a:p>
        </p:txBody>
      </p:sp>
    </p:spTree>
    <p:extLst>
      <p:ext uri="{BB962C8B-B14F-4D97-AF65-F5344CB8AC3E}">
        <p14:creationId xmlns:p14="http://schemas.microsoft.com/office/powerpoint/2010/main" val="4024856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in draft, accepting comments and conducting public workshops.</a:t>
            </a:r>
          </a:p>
          <a:p>
            <a:r>
              <a:rPr lang="en-US" dirty="0"/>
              <a:t>Developed in coordination with public, industry, state and federal government and other entities and organizations.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Lays out principles and considerations.</a:t>
            </a:r>
          </a:p>
          <a:p>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14</a:t>
            </a:fld>
            <a:endParaRPr lang="en-US"/>
          </a:p>
        </p:txBody>
      </p:sp>
    </p:spTree>
    <p:extLst>
      <p:ext uri="{BB962C8B-B14F-4D97-AF65-F5344CB8AC3E}">
        <p14:creationId xmlns:p14="http://schemas.microsoft.com/office/powerpoint/2010/main" val="2999882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16</a:t>
            </a:fld>
            <a:endParaRPr lang="en-US"/>
          </a:p>
        </p:txBody>
      </p:sp>
    </p:spTree>
    <p:extLst>
      <p:ext uri="{BB962C8B-B14F-4D97-AF65-F5344CB8AC3E}">
        <p14:creationId xmlns:p14="http://schemas.microsoft.com/office/powerpoint/2010/main" val="2456940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17</a:t>
            </a:fld>
            <a:endParaRPr lang="en-US"/>
          </a:p>
        </p:txBody>
      </p:sp>
    </p:spTree>
    <p:extLst>
      <p:ext uri="{BB962C8B-B14F-4D97-AF65-F5344CB8AC3E}">
        <p14:creationId xmlns:p14="http://schemas.microsoft.com/office/powerpoint/2010/main" val="2482583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750DB4D-B8A9-1444-AD38-47E7DC842E34}"/>
              </a:ext>
            </a:extLst>
          </p:cNvPr>
          <p:cNvGrpSpPr/>
          <p:nvPr userDrawn="1"/>
        </p:nvGrpSpPr>
        <p:grpSpPr>
          <a:xfrm>
            <a:off x="0" y="548292"/>
            <a:ext cx="9144000" cy="2236694"/>
            <a:chOff x="0" y="564776"/>
            <a:chExt cx="9144000" cy="2236694"/>
          </a:xfrm>
        </p:grpSpPr>
        <p:pic>
          <p:nvPicPr>
            <p:cNvPr id="8" name="Picture 7" descr="MD-flag-background-ppt.png">
              <a:extLst>
                <a:ext uri="{FF2B5EF4-FFF2-40B4-BE49-F238E27FC236}">
                  <a16:creationId xmlns:a16="http://schemas.microsoft.com/office/drawing/2014/main" id="{F7107FCE-8F5A-C04F-BCC1-EE10E58626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776"/>
              <a:ext cx="9143999" cy="571500"/>
            </a:xfrm>
            <a:prstGeom prst="rect">
              <a:avLst/>
            </a:prstGeom>
          </p:spPr>
        </p:pic>
        <p:pic>
          <p:nvPicPr>
            <p:cNvPr id="9" name="Picture 8" descr="MD-flag-background-ppt.png">
              <a:extLst>
                <a:ext uri="{FF2B5EF4-FFF2-40B4-BE49-F238E27FC236}">
                  <a16:creationId xmlns:a16="http://schemas.microsoft.com/office/drawing/2014/main" id="{F0253FC5-B373-A74E-B6E6-917757C74F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29553"/>
              <a:ext cx="9143999" cy="571500"/>
            </a:xfrm>
            <a:prstGeom prst="rect">
              <a:avLst/>
            </a:prstGeom>
          </p:spPr>
        </p:pic>
        <p:pic>
          <p:nvPicPr>
            <p:cNvPr id="10" name="Picture 9" descr="MD-flag-background-ppt.png">
              <a:extLst>
                <a:ext uri="{FF2B5EF4-FFF2-40B4-BE49-F238E27FC236}">
                  <a16:creationId xmlns:a16="http://schemas.microsoft.com/office/drawing/2014/main" id="{3FA1E57B-75B7-514C-9D43-1B196ABC5D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85365"/>
              <a:ext cx="9143999" cy="571500"/>
            </a:xfrm>
            <a:prstGeom prst="rect">
              <a:avLst/>
            </a:prstGeom>
          </p:spPr>
        </p:pic>
        <p:pic>
          <p:nvPicPr>
            <p:cNvPr id="11" name="Picture 10" descr="MD-flag-background-ppt.png">
              <a:extLst>
                <a:ext uri="{FF2B5EF4-FFF2-40B4-BE49-F238E27FC236}">
                  <a16:creationId xmlns:a16="http://schemas.microsoft.com/office/drawing/2014/main" id="{C4096511-65C6-374D-AD92-8D8CE45990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29970"/>
              <a:ext cx="9143999" cy="571500"/>
            </a:xfrm>
            <a:prstGeom prst="rect">
              <a:avLst/>
            </a:prstGeom>
          </p:spPr>
        </p:pic>
      </p:grpSp>
      <p:sp>
        <p:nvSpPr>
          <p:cNvPr id="3" name="Subtitle 2"/>
          <p:cNvSpPr>
            <a:spLocks noGrp="1"/>
          </p:cNvSpPr>
          <p:nvPr>
            <p:ph type="subTitle" idx="1"/>
          </p:nvPr>
        </p:nvSpPr>
        <p:spPr>
          <a:xfrm>
            <a:off x="1418665" y="3657600"/>
            <a:ext cx="6400800" cy="860612"/>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63560606-3CFB-4EE2-8AAE-D7675A68ED24}" type="datetime1">
              <a:rPr lang="en-US" smtClean="0"/>
              <a:t>12/8/2025</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6" name="Picture 5" descr="UMBC-primary-logo-CMYK-on-black.png">
            <a:extLst>
              <a:ext uri="{FF2B5EF4-FFF2-40B4-BE49-F238E27FC236}">
                <a16:creationId xmlns:a16="http://schemas.microsoft.com/office/drawing/2014/main" id="{03D4822F-9476-F54E-82C8-367A21C0DA5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42504" y="119795"/>
            <a:ext cx="2486041" cy="572729"/>
          </a:xfrm>
          <a:prstGeom prst="rect">
            <a:avLst/>
          </a:prstGeom>
        </p:spPr>
      </p:pic>
      <p:sp>
        <p:nvSpPr>
          <p:cNvPr id="2" name="Title 1"/>
          <p:cNvSpPr>
            <a:spLocks noGrp="1"/>
          </p:cNvSpPr>
          <p:nvPr>
            <p:ph type="ctrTitle"/>
          </p:nvPr>
        </p:nvSpPr>
        <p:spPr>
          <a:xfrm>
            <a:off x="726140" y="1328879"/>
            <a:ext cx="7772400" cy="1102519"/>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87458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3752" y="1"/>
            <a:ext cx="7953935" cy="571500"/>
          </a:xfrm>
        </p:spPr>
        <p:txBody>
          <a:bodyPr>
            <a:noAutofit/>
          </a:bodyPr>
          <a:lstStyle>
            <a:lvl1pPr algn="l">
              <a:defRPr sz="3600">
                <a:solidFill>
                  <a:srgbClr val="FFB514"/>
                </a:solidFill>
                <a:latin typeface="+mj-lt"/>
              </a:defRPr>
            </a:lvl1pPr>
          </a:lstStyle>
          <a:p>
            <a:r>
              <a:rPr lang="en-US" dirty="0"/>
              <a:t>Click to edit Master title style</a:t>
            </a:r>
          </a:p>
        </p:txBody>
      </p:sp>
      <p:sp>
        <p:nvSpPr>
          <p:cNvPr id="3" name="Content Placeholder 2"/>
          <p:cNvSpPr>
            <a:spLocks noGrp="1"/>
          </p:cNvSpPr>
          <p:nvPr>
            <p:ph idx="1"/>
          </p:nvPr>
        </p:nvSpPr>
        <p:spPr>
          <a:xfrm>
            <a:off x="457200" y="732866"/>
            <a:ext cx="8229600" cy="3861758"/>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2C2994F-8C5B-4125-BC43-FDF0BFA1C038}" type="datetime1">
              <a:rPr lang="en-US" smtClean="0"/>
              <a:t>12/8/2025</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6" name="Picture 5" descr="UMBC-primary-logo-CMYK-on-black.png">
            <a:extLst>
              <a:ext uri="{FF2B5EF4-FFF2-40B4-BE49-F238E27FC236}">
                <a16:creationId xmlns:a16="http://schemas.microsoft.com/office/drawing/2014/main" id="{EE0ACFE5-55C9-5545-A73B-CB4CB0413A6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
        <p:nvSpPr>
          <p:cNvPr id="7" name="Slide Number Placeholder 5">
            <a:extLst>
              <a:ext uri="{FF2B5EF4-FFF2-40B4-BE49-F238E27FC236}">
                <a16:creationId xmlns:a16="http://schemas.microsoft.com/office/drawing/2014/main" id="{B0DB6846-96DE-BF74-D0DD-DE26807F3E28}"/>
              </a:ext>
            </a:extLst>
          </p:cNvPr>
          <p:cNvSpPr>
            <a:spLocks noGrp="1"/>
          </p:cNvSpPr>
          <p:nvPr>
            <p:ph type="sldNum" sz="quarter" idx="4"/>
          </p:nvPr>
        </p:nvSpPr>
        <p:spPr>
          <a:xfrm>
            <a:off x="6268093" y="4717864"/>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5FF4DE-8BE1-422A-93E8-8BDA71D6010B}" type="slidenum">
              <a:rPr lang="en-US" smtClean="0"/>
              <a:t>‹#›</a:t>
            </a:fld>
            <a:endParaRPr lang="en-US"/>
          </a:p>
        </p:txBody>
      </p:sp>
    </p:spTree>
    <p:extLst>
      <p:ext uri="{BB962C8B-B14F-4D97-AF65-F5344CB8AC3E}">
        <p14:creationId xmlns:p14="http://schemas.microsoft.com/office/powerpoint/2010/main" val="307351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ACCFA99-DD46-7C45-A193-598BC076FA5F}"/>
              </a:ext>
            </a:extLst>
          </p:cNvPr>
          <p:cNvGrpSpPr/>
          <p:nvPr userDrawn="1"/>
        </p:nvGrpSpPr>
        <p:grpSpPr>
          <a:xfrm>
            <a:off x="0" y="490812"/>
            <a:ext cx="9144000" cy="2812676"/>
            <a:chOff x="0" y="564776"/>
            <a:chExt cx="9144000" cy="2812676"/>
          </a:xfrm>
        </p:grpSpPr>
        <p:pic>
          <p:nvPicPr>
            <p:cNvPr id="7" name="Picture 6" descr="MD-flag-background-ppt.png">
              <a:extLst>
                <a:ext uri="{FF2B5EF4-FFF2-40B4-BE49-F238E27FC236}">
                  <a16:creationId xmlns:a16="http://schemas.microsoft.com/office/drawing/2014/main" id="{ADF5561A-3EA4-AF4F-9492-1001A1A7DA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776"/>
              <a:ext cx="9143999" cy="571500"/>
            </a:xfrm>
            <a:prstGeom prst="rect">
              <a:avLst/>
            </a:prstGeom>
          </p:spPr>
        </p:pic>
        <p:pic>
          <p:nvPicPr>
            <p:cNvPr id="8" name="Picture 7" descr="MD-flag-background-ppt.png">
              <a:extLst>
                <a:ext uri="{FF2B5EF4-FFF2-40B4-BE49-F238E27FC236}">
                  <a16:creationId xmlns:a16="http://schemas.microsoft.com/office/drawing/2014/main" id="{19A5CF5A-8A6E-0D4D-B683-74160C23AD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29553"/>
              <a:ext cx="9143999" cy="571500"/>
            </a:xfrm>
            <a:prstGeom prst="rect">
              <a:avLst/>
            </a:prstGeom>
          </p:spPr>
        </p:pic>
        <p:pic>
          <p:nvPicPr>
            <p:cNvPr id="9" name="Picture 8" descr="MD-flag-background-ppt.png">
              <a:extLst>
                <a:ext uri="{FF2B5EF4-FFF2-40B4-BE49-F238E27FC236}">
                  <a16:creationId xmlns:a16="http://schemas.microsoft.com/office/drawing/2014/main" id="{4A50654A-436C-CD41-B289-F04E4F49AA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85365"/>
              <a:ext cx="9143999" cy="571500"/>
            </a:xfrm>
            <a:prstGeom prst="rect">
              <a:avLst/>
            </a:prstGeom>
          </p:spPr>
        </p:pic>
        <p:pic>
          <p:nvPicPr>
            <p:cNvPr id="10" name="Picture 9" descr="MD-flag-background-ppt.png">
              <a:extLst>
                <a:ext uri="{FF2B5EF4-FFF2-40B4-BE49-F238E27FC236}">
                  <a16:creationId xmlns:a16="http://schemas.microsoft.com/office/drawing/2014/main" id="{EB74444E-859B-7544-B26A-809A5D17F5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29970"/>
              <a:ext cx="9143999" cy="571500"/>
            </a:xfrm>
            <a:prstGeom prst="rect">
              <a:avLst/>
            </a:prstGeom>
          </p:spPr>
        </p:pic>
        <p:pic>
          <p:nvPicPr>
            <p:cNvPr id="11" name="Picture 10" descr="MD-flag-background-ppt.png">
              <a:extLst>
                <a:ext uri="{FF2B5EF4-FFF2-40B4-BE49-F238E27FC236}">
                  <a16:creationId xmlns:a16="http://schemas.microsoft.com/office/drawing/2014/main" id="{500D4BB9-7C8C-ED42-A028-63F65FD44D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05952"/>
              <a:ext cx="9143999" cy="571500"/>
            </a:xfrm>
            <a:prstGeom prst="rect">
              <a:avLst/>
            </a:prstGeom>
          </p:spPr>
        </p:pic>
      </p:grpSp>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rgbClr val="FFB51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31FCFC7-0F1F-4D91-8088-A34B679ABB13}" type="datetime1">
              <a:rPr lang="en-US" smtClean="0"/>
              <a:t>12/8/2025</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12" name="Picture 11" descr="UMBC-primary-logo-CMYK-on-black.png">
            <a:extLst>
              <a:ext uri="{FF2B5EF4-FFF2-40B4-BE49-F238E27FC236}">
                <a16:creationId xmlns:a16="http://schemas.microsoft.com/office/drawing/2014/main" id="{96CB9B5A-7640-F540-8160-BB283040C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42504" y="119795"/>
            <a:ext cx="2486041" cy="572729"/>
          </a:xfrm>
          <a:prstGeom prst="rect">
            <a:avLst/>
          </a:prstGeom>
        </p:spPr>
      </p:pic>
      <p:sp>
        <p:nvSpPr>
          <p:cNvPr id="14" name="Slide Number Placeholder 5">
            <a:extLst>
              <a:ext uri="{FF2B5EF4-FFF2-40B4-BE49-F238E27FC236}">
                <a16:creationId xmlns:a16="http://schemas.microsoft.com/office/drawing/2014/main" id="{6C9FEB3F-EC1D-EEE4-F47C-C49F315F2153}"/>
              </a:ext>
            </a:extLst>
          </p:cNvPr>
          <p:cNvSpPr>
            <a:spLocks noGrp="1"/>
          </p:cNvSpPr>
          <p:nvPr>
            <p:ph type="sldNum" sz="quarter" idx="4"/>
          </p:nvPr>
        </p:nvSpPr>
        <p:spPr>
          <a:xfrm>
            <a:off x="6268093" y="4717864"/>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5FF4DE-8BE1-422A-93E8-8BDA71D6010B}" type="slidenum">
              <a:rPr lang="en-US" smtClean="0"/>
              <a:t>‹#›</a:t>
            </a:fld>
            <a:endParaRPr lang="en-US"/>
          </a:p>
        </p:txBody>
      </p:sp>
    </p:spTree>
    <p:extLst>
      <p:ext uri="{BB962C8B-B14F-4D97-AF65-F5344CB8AC3E}">
        <p14:creationId xmlns:p14="http://schemas.microsoft.com/office/powerpoint/2010/main" val="997952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578224"/>
          </a:xfrm>
        </p:spPr>
        <p:txBody>
          <a:bodyPr>
            <a:noAutofit/>
          </a:bodyPr>
          <a:lstStyle>
            <a:lvl1pPr algn="l">
              <a:defRPr sz="3600">
                <a:solidFill>
                  <a:srgbClr val="FFB514"/>
                </a:solidFill>
              </a:defRPr>
            </a:lvl1pPr>
          </a:lstStyle>
          <a:p>
            <a:r>
              <a:rPr lang="en-US" dirty="0"/>
              <a:t>Click to edit Master title style</a:t>
            </a:r>
          </a:p>
        </p:txBody>
      </p:sp>
      <p:sp>
        <p:nvSpPr>
          <p:cNvPr id="3" name="Content Placeholder 2"/>
          <p:cNvSpPr>
            <a:spLocks noGrp="1"/>
          </p:cNvSpPr>
          <p:nvPr>
            <p:ph sz="half" idx="1"/>
          </p:nvPr>
        </p:nvSpPr>
        <p:spPr>
          <a:xfrm>
            <a:off x="457200" y="699248"/>
            <a:ext cx="4038600" cy="3925574"/>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699248"/>
            <a:ext cx="4038600" cy="3925574"/>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2C8A931-59AE-4E48-98EA-691B208BDBB5}" type="datetime1">
              <a:rPr lang="en-US" smtClean="0"/>
              <a:t>12/8/2025</a:t>
            </a:fld>
            <a:endParaRPr lang="en-US"/>
          </a:p>
        </p:txBody>
      </p:sp>
      <p:sp>
        <p:nvSpPr>
          <p:cNvPr id="6" name="Footer Placeholder 5"/>
          <p:cNvSpPr>
            <a:spLocks noGrp="1"/>
          </p:cNvSpPr>
          <p:nvPr>
            <p:ph type="ftr" sz="quarter" idx="11"/>
          </p:nvPr>
        </p:nvSpPr>
        <p:spPr/>
        <p:txBody>
          <a:bodyPr/>
          <a:lstStyle/>
          <a:p>
            <a:r>
              <a:rPr lang="en-US" dirty="0"/>
              <a:t>URL</a:t>
            </a:r>
          </a:p>
        </p:txBody>
      </p:sp>
      <p:pic>
        <p:nvPicPr>
          <p:cNvPr id="7" name="Picture 6" descr="UMBC-primary-logo-CMYK-on-black.png">
            <a:extLst>
              <a:ext uri="{FF2B5EF4-FFF2-40B4-BE49-F238E27FC236}">
                <a16:creationId xmlns:a16="http://schemas.microsoft.com/office/drawing/2014/main" id="{0B7B184D-2247-F142-AE6C-96F3989389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
        <p:nvSpPr>
          <p:cNvPr id="8" name="Slide Number Placeholder 5">
            <a:extLst>
              <a:ext uri="{FF2B5EF4-FFF2-40B4-BE49-F238E27FC236}">
                <a16:creationId xmlns:a16="http://schemas.microsoft.com/office/drawing/2014/main" id="{DFB105C6-BFE5-5F03-B286-CEA6330353FB}"/>
              </a:ext>
            </a:extLst>
          </p:cNvPr>
          <p:cNvSpPr>
            <a:spLocks noGrp="1"/>
          </p:cNvSpPr>
          <p:nvPr>
            <p:ph type="sldNum" sz="quarter" idx="4"/>
          </p:nvPr>
        </p:nvSpPr>
        <p:spPr>
          <a:xfrm>
            <a:off x="6268093" y="4717864"/>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5FF4DE-8BE1-422A-93E8-8BDA71D6010B}" type="slidenum">
              <a:rPr lang="en-US" smtClean="0"/>
              <a:t>‹#›</a:t>
            </a:fld>
            <a:endParaRPr lang="en-US"/>
          </a:p>
        </p:txBody>
      </p:sp>
    </p:spTree>
    <p:extLst>
      <p:ext uri="{BB962C8B-B14F-4D97-AF65-F5344CB8AC3E}">
        <p14:creationId xmlns:p14="http://schemas.microsoft.com/office/powerpoint/2010/main" val="76781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3923" y="1"/>
            <a:ext cx="8229600" cy="578224"/>
          </a:xfrm>
        </p:spPr>
        <p:txBody>
          <a:bodyPr>
            <a:noAutofit/>
          </a:bodyPr>
          <a:lstStyle>
            <a:lvl1pPr algn="l">
              <a:defRPr sz="3600">
                <a:solidFill>
                  <a:srgbClr val="FFB514"/>
                </a:solidFill>
              </a:defRPr>
            </a:lvl1pPr>
          </a:lstStyle>
          <a:p>
            <a:r>
              <a:rPr lang="en-US" dirty="0"/>
              <a:t>Click to edit Master title style</a:t>
            </a:r>
          </a:p>
        </p:txBody>
      </p:sp>
      <p:sp>
        <p:nvSpPr>
          <p:cNvPr id="3" name="Text Placeholder 2"/>
          <p:cNvSpPr>
            <a:spLocks noGrp="1"/>
          </p:cNvSpPr>
          <p:nvPr>
            <p:ph type="body" idx="1"/>
          </p:nvPr>
        </p:nvSpPr>
        <p:spPr>
          <a:xfrm>
            <a:off x="457199" y="657666"/>
            <a:ext cx="4040188"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199" y="1176618"/>
            <a:ext cx="4040188" cy="352758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657666"/>
            <a:ext cx="4041775"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156447"/>
            <a:ext cx="4041775" cy="352758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28F0E23-852E-4EDE-8FAE-7CF7CE78D616}" type="datetime1">
              <a:rPr lang="en-US" smtClean="0"/>
              <a:t>12/8/2025</a:t>
            </a:fld>
            <a:endParaRPr lang="en-US"/>
          </a:p>
        </p:txBody>
      </p:sp>
      <p:sp>
        <p:nvSpPr>
          <p:cNvPr id="8" name="Footer Placeholder 7"/>
          <p:cNvSpPr>
            <a:spLocks noGrp="1"/>
          </p:cNvSpPr>
          <p:nvPr>
            <p:ph type="ftr" sz="quarter" idx="11"/>
          </p:nvPr>
        </p:nvSpPr>
        <p:spPr/>
        <p:txBody>
          <a:bodyPr/>
          <a:lstStyle/>
          <a:p>
            <a:r>
              <a:rPr lang="en-US" dirty="0"/>
              <a:t>URL</a:t>
            </a:r>
          </a:p>
        </p:txBody>
      </p:sp>
      <p:pic>
        <p:nvPicPr>
          <p:cNvPr id="9" name="Picture 8" descr="UMBC-primary-logo-CMYK-on-black.png">
            <a:extLst>
              <a:ext uri="{FF2B5EF4-FFF2-40B4-BE49-F238E27FC236}">
                <a16:creationId xmlns:a16="http://schemas.microsoft.com/office/drawing/2014/main" id="{600E6DBC-8669-9742-8A68-AC1A4BFC321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
        <p:nvSpPr>
          <p:cNvPr id="10" name="Slide Number Placeholder 5">
            <a:extLst>
              <a:ext uri="{FF2B5EF4-FFF2-40B4-BE49-F238E27FC236}">
                <a16:creationId xmlns:a16="http://schemas.microsoft.com/office/drawing/2014/main" id="{D976266F-FB9D-56C3-AEC3-FCC78E7C1293}"/>
              </a:ext>
            </a:extLst>
          </p:cNvPr>
          <p:cNvSpPr>
            <a:spLocks noGrp="1"/>
          </p:cNvSpPr>
          <p:nvPr>
            <p:ph type="sldNum" sz="quarter" idx="12"/>
          </p:nvPr>
        </p:nvSpPr>
        <p:spPr>
          <a:xfrm>
            <a:off x="6268093" y="4717864"/>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5FF4DE-8BE1-422A-93E8-8BDA71D6010B}" type="slidenum">
              <a:rPr lang="en-US" smtClean="0"/>
              <a:t>‹#›</a:t>
            </a:fld>
            <a:endParaRPr lang="en-US"/>
          </a:p>
        </p:txBody>
      </p:sp>
    </p:spTree>
    <p:extLst>
      <p:ext uri="{BB962C8B-B14F-4D97-AF65-F5344CB8AC3E}">
        <p14:creationId xmlns:p14="http://schemas.microsoft.com/office/powerpoint/2010/main" val="220580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30305" y="0"/>
            <a:ext cx="8229600" cy="558053"/>
          </a:xfrm>
        </p:spPr>
        <p:txBody>
          <a:bodyPr>
            <a:noAutofit/>
          </a:bodyPr>
          <a:lstStyle>
            <a:lvl1pPr algn="l">
              <a:defRPr sz="3600">
                <a:solidFill>
                  <a:srgbClr val="FFB514"/>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08F8959F-9C1F-406A-8E65-1FBEB2E70D82}" type="datetime1">
              <a:rPr lang="en-US" smtClean="0"/>
              <a:t>12/8/2025</a:t>
            </a:fld>
            <a:endParaRPr lang="en-US"/>
          </a:p>
        </p:txBody>
      </p:sp>
      <p:sp>
        <p:nvSpPr>
          <p:cNvPr id="4" name="Footer Placeholder 3"/>
          <p:cNvSpPr>
            <a:spLocks noGrp="1"/>
          </p:cNvSpPr>
          <p:nvPr>
            <p:ph type="ftr" sz="quarter" idx="11"/>
          </p:nvPr>
        </p:nvSpPr>
        <p:spPr/>
        <p:txBody>
          <a:bodyPr/>
          <a:lstStyle/>
          <a:p>
            <a:r>
              <a:rPr lang="en-US" dirty="0"/>
              <a:t>URL</a:t>
            </a:r>
          </a:p>
        </p:txBody>
      </p:sp>
      <p:pic>
        <p:nvPicPr>
          <p:cNvPr id="5" name="Picture 4" descr="UMBC-primary-logo-CMYK-on-black.png">
            <a:extLst>
              <a:ext uri="{FF2B5EF4-FFF2-40B4-BE49-F238E27FC236}">
                <a16:creationId xmlns:a16="http://schemas.microsoft.com/office/drawing/2014/main" id="{95CC24AD-04BF-7847-B01C-F6D18DA7D3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
        <p:nvSpPr>
          <p:cNvPr id="6" name="Slide Number Placeholder 5">
            <a:extLst>
              <a:ext uri="{FF2B5EF4-FFF2-40B4-BE49-F238E27FC236}">
                <a16:creationId xmlns:a16="http://schemas.microsoft.com/office/drawing/2014/main" id="{FCB66531-A4A8-9C3E-886D-852C1E400BB3}"/>
              </a:ext>
            </a:extLst>
          </p:cNvPr>
          <p:cNvSpPr>
            <a:spLocks noGrp="1"/>
          </p:cNvSpPr>
          <p:nvPr>
            <p:ph type="sldNum" sz="quarter" idx="4"/>
          </p:nvPr>
        </p:nvSpPr>
        <p:spPr>
          <a:xfrm>
            <a:off x="6268093" y="4717864"/>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5FF4DE-8BE1-422A-93E8-8BDA71D6010B}" type="slidenum">
              <a:rPr lang="en-US" smtClean="0"/>
              <a:t>‹#›</a:t>
            </a:fld>
            <a:endParaRPr lang="en-US"/>
          </a:p>
        </p:txBody>
      </p:sp>
    </p:spTree>
    <p:extLst>
      <p:ext uri="{BB962C8B-B14F-4D97-AF65-F5344CB8AC3E}">
        <p14:creationId xmlns:p14="http://schemas.microsoft.com/office/powerpoint/2010/main" val="2535540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5D843C-3F9D-4758-B497-FBECC98DFF97}" type="datetime1">
              <a:rPr lang="en-US" smtClean="0"/>
              <a:t>12/8/2025</a:t>
            </a:fld>
            <a:endParaRPr lang="en-US"/>
          </a:p>
        </p:txBody>
      </p:sp>
      <p:sp>
        <p:nvSpPr>
          <p:cNvPr id="3" name="Footer Placeholder 2"/>
          <p:cNvSpPr>
            <a:spLocks noGrp="1"/>
          </p:cNvSpPr>
          <p:nvPr>
            <p:ph type="ftr" sz="quarter" idx="11"/>
          </p:nvPr>
        </p:nvSpPr>
        <p:spPr/>
        <p:txBody>
          <a:bodyPr/>
          <a:lstStyle/>
          <a:p>
            <a:r>
              <a:rPr lang="en-US" dirty="0"/>
              <a:t>URL</a:t>
            </a:r>
          </a:p>
        </p:txBody>
      </p:sp>
      <p:pic>
        <p:nvPicPr>
          <p:cNvPr id="4" name="Picture 3" descr="UMBC-primary-logo-CMYK-on-black.png">
            <a:extLst>
              <a:ext uri="{FF2B5EF4-FFF2-40B4-BE49-F238E27FC236}">
                <a16:creationId xmlns:a16="http://schemas.microsoft.com/office/drawing/2014/main" id="{83E10C5A-C998-2E4A-8F08-FE7032772E1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
        <p:nvSpPr>
          <p:cNvPr id="5" name="Slide Number Placeholder 5">
            <a:extLst>
              <a:ext uri="{FF2B5EF4-FFF2-40B4-BE49-F238E27FC236}">
                <a16:creationId xmlns:a16="http://schemas.microsoft.com/office/drawing/2014/main" id="{6C7A3994-2350-AE34-B628-9631EE5A100E}"/>
              </a:ext>
            </a:extLst>
          </p:cNvPr>
          <p:cNvSpPr>
            <a:spLocks noGrp="1"/>
          </p:cNvSpPr>
          <p:nvPr>
            <p:ph type="sldNum" sz="quarter" idx="4"/>
          </p:nvPr>
        </p:nvSpPr>
        <p:spPr>
          <a:xfrm>
            <a:off x="6268093" y="4717864"/>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5FF4DE-8BE1-422A-93E8-8BDA71D6010B}" type="slidenum">
              <a:rPr lang="en-US" smtClean="0"/>
              <a:t>‹#›</a:t>
            </a:fld>
            <a:endParaRPr lang="en-US"/>
          </a:p>
        </p:txBody>
      </p:sp>
    </p:spTree>
    <p:extLst>
      <p:ext uri="{BB962C8B-B14F-4D97-AF65-F5344CB8AC3E}">
        <p14:creationId xmlns:p14="http://schemas.microsoft.com/office/powerpoint/2010/main" val="1410809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79122"/>
            <a:ext cx="3008313" cy="77736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679122"/>
            <a:ext cx="5111750" cy="391550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609519"/>
            <a:ext cx="3008313" cy="298510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90A02D-3C91-464E-9AC1-E4DD75D7E612}" type="datetime1">
              <a:rPr lang="en-US" smtClean="0"/>
              <a:t>12/8/2025</a:t>
            </a:fld>
            <a:endParaRPr lang="en-US"/>
          </a:p>
        </p:txBody>
      </p:sp>
      <p:sp>
        <p:nvSpPr>
          <p:cNvPr id="6" name="Footer Placeholder 5"/>
          <p:cNvSpPr>
            <a:spLocks noGrp="1"/>
          </p:cNvSpPr>
          <p:nvPr>
            <p:ph type="ftr" sz="quarter" idx="11"/>
          </p:nvPr>
        </p:nvSpPr>
        <p:spPr/>
        <p:txBody>
          <a:bodyPr/>
          <a:lstStyle/>
          <a:p>
            <a:r>
              <a:rPr lang="en-US" dirty="0"/>
              <a:t>URL</a:t>
            </a:r>
          </a:p>
        </p:txBody>
      </p:sp>
      <p:pic>
        <p:nvPicPr>
          <p:cNvPr id="7" name="Picture 6" descr="UMBC-primary-logo-CMYK-on-black.png">
            <a:extLst>
              <a:ext uri="{FF2B5EF4-FFF2-40B4-BE49-F238E27FC236}">
                <a16:creationId xmlns:a16="http://schemas.microsoft.com/office/drawing/2014/main" id="{13DFB92C-076D-4245-A46B-BBF0C25D98A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
        <p:nvSpPr>
          <p:cNvPr id="8" name="Slide Number Placeholder 5">
            <a:extLst>
              <a:ext uri="{FF2B5EF4-FFF2-40B4-BE49-F238E27FC236}">
                <a16:creationId xmlns:a16="http://schemas.microsoft.com/office/drawing/2014/main" id="{091EB1F7-1820-C6B1-E179-C9A1D316182D}"/>
              </a:ext>
            </a:extLst>
          </p:cNvPr>
          <p:cNvSpPr>
            <a:spLocks noGrp="1"/>
          </p:cNvSpPr>
          <p:nvPr>
            <p:ph type="sldNum" sz="quarter" idx="4"/>
          </p:nvPr>
        </p:nvSpPr>
        <p:spPr>
          <a:xfrm>
            <a:off x="6268093" y="4717864"/>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5FF4DE-8BE1-422A-93E8-8BDA71D6010B}" type="slidenum">
              <a:rPr lang="en-US" smtClean="0"/>
              <a:t>‹#›</a:t>
            </a:fld>
            <a:endParaRPr lang="en-US"/>
          </a:p>
        </p:txBody>
      </p:sp>
    </p:spTree>
    <p:extLst>
      <p:ext uri="{BB962C8B-B14F-4D97-AF65-F5344CB8AC3E}">
        <p14:creationId xmlns:p14="http://schemas.microsoft.com/office/powerpoint/2010/main" val="2373430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58517"/>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17648"/>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283570"/>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UMBC-primary-logo-CMYK-on-black.png">
            <a:extLst>
              <a:ext uri="{FF2B5EF4-FFF2-40B4-BE49-F238E27FC236}">
                <a16:creationId xmlns:a16="http://schemas.microsoft.com/office/drawing/2014/main" id="{A4B53916-F5FC-7344-852B-551758A3CEE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
        <p:nvSpPr>
          <p:cNvPr id="6" name="Slide Number Placeholder 5">
            <a:extLst>
              <a:ext uri="{FF2B5EF4-FFF2-40B4-BE49-F238E27FC236}">
                <a16:creationId xmlns:a16="http://schemas.microsoft.com/office/drawing/2014/main" id="{8BE3230C-11A2-1A81-5646-C203CCC00ECB}"/>
              </a:ext>
            </a:extLst>
          </p:cNvPr>
          <p:cNvSpPr>
            <a:spLocks noGrp="1"/>
          </p:cNvSpPr>
          <p:nvPr>
            <p:ph type="sldNum" sz="quarter" idx="4"/>
          </p:nvPr>
        </p:nvSpPr>
        <p:spPr>
          <a:xfrm>
            <a:off x="6268093" y="4717864"/>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5FF4DE-8BE1-422A-93E8-8BDA71D6010B}" type="slidenum">
              <a:rPr lang="en-US" smtClean="0"/>
              <a:t>‹#›</a:t>
            </a:fld>
            <a:endParaRPr lang="en-US"/>
          </a:p>
        </p:txBody>
      </p:sp>
    </p:spTree>
    <p:extLst>
      <p:ext uri="{BB962C8B-B14F-4D97-AF65-F5344CB8AC3E}">
        <p14:creationId xmlns:p14="http://schemas.microsoft.com/office/powerpoint/2010/main" val="1808032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02644"/>
            <a:ext cx="8229600" cy="6440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10179"/>
            <a:ext cx="8229600" cy="29844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6941882-4944-4368-B870-3EBD7D64D983}" type="datetime1">
              <a:rPr lang="en-US" smtClean="0"/>
              <a:t>12/8/2025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URL</a:t>
            </a:r>
          </a:p>
        </p:txBody>
      </p:sp>
      <p:pic>
        <p:nvPicPr>
          <p:cNvPr id="7" name="Picture 6" descr="MD-flag-background-ppt.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9143999" cy="571500"/>
          </a:xfrm>
          <a:prstGeom prst="rect">
            <a:avLst/>
          </a:prstGeom>
        </p:spPr>
      </p:pic>
      <p:pic>
        <p:nvPicPr>
          <p:cNvPr id="10" name="Picture 9" descr="corner-element.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919918" y="3901058"/>
            <a:ext cx="1224081" cy="1242442"/>
          </a:xfrm>
          <a:prstGeom prst="rect">
            <a:avLst/>
          </a:prstGeom>
          <a:noFill/>
          <a:ln>
            <a:noFill/>
          </a:ln>
        </p:spPr>
      </p:pic>
    </p:spTree>
    <p:extLst>
      <p:ext uri="{BB962C8B-B14F-4D97-AF65-F5344CB8AC3E}">
        <p14:creationId xmlns:p14="http://schemas.microsoft.com/office/powerpoint/2010/main" val="802903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fgonzale@umbc.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openstax.org/books/introductory-statistics/pages/9-4-rare-events-the-sample-decision-and-conclusion" TargetMode="External"/><Relationship Id="rId2" Type="http://schemas.openxmlformats.org/officeDocument/2006/relationships/hyperlink" Target="https://corporatefinanceinstitute.com/resources/knowledge/other/multicollinearity/" TargetMode="External"/><Relationship Id="rId1" Type="http://schemas.openxmlformats.org/officeDocument/2006/relationships/slideLayout" Target="../slideLayouts/slideLayout2.xml"/><Relationship Id="rId4" Type="http://schemas.openxmlformats.org/officeDocument/2006/relationships/hyperlink" Target="https://machinelearningmastery.com/combine-oversampling-and-undersampling-for-imbalanced-classification/"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microsoft.com/en-us/ai/our-approach?activetab=pivot1%3aprimaryr5#coreui-areaheading-1ordjnc"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gao.gov/products/gao-21-519sp#:~:text=To%20help%20managers%20ensure%20accountability%20and%20responsible%20use,principles%2C%20which%20address%20governance%2C%20data%2C%20performance%2C%20and%20monitoring." TargetMode="External"/><Relationship Id="rId5" Type="http://schemas.openxmlformats.org/officeDocument/2006/relationships/hyperlink" Target="https://www.nist.gov/itl/ai-risk-management-framework" TargetMode="External"/><Relationship Id="rId4" Type="http://schemas.openxmlformats.org/officeDocument/2006/relationships/hyperlink" Target="https://www.oreilly.com/radar/the-five-c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oreilly.com/radar/the-five-c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nist.gov/itl/ai-risk-management-framework"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gao.gov/products/gao-21-519sp#:~:text=To%20help%20managers%20ensure%20accountability%20and%20responsible%20use,principles%2C%20which%20address%20governance%2C%20data%2C%20performance%2C%20and%20monitorin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research.aimultiple.com/ai-ethic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www.youtube.com/watch?v=irCFLEVUuIo" TargetMode="External"/><Relationship Id="rId4" Type="http://schemas.openxmlformats.org/officeDocument/2006/relationships/hyperlink" Target="https://www.jumpstartmag.com/ai-gone-wrong-5-biggest-ai-failures-of-all-tim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hyperlink" Target="https://www.nbcnews.com/tech/tech-news/anthropic-settlement-lawsuit-authors-rcna229422"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youtube.com/watch?v=g5wLaJYBAm4" TargetMode="External"/><Relationship Id="rId5" Type="http://schemas.openxmlformats.org/officeDocument/2006/relationships/hyperlink" Target="https://www.tiktok.com/@deeptomcruise?lang=en" TargetMode="External"/><Relationship Id="rId4" Type="http://schemas.openxmlformats.org/officeDocument/2006/relationships/hyperlink" Target="https://www.youtube.com/watch?v=N0Vm0LXmcU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nytimes.com/2018/07/08/business/china-surveillance-technology.html" TargetMode="Externa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hyperlink" Target="https://nyti.ms/2kH3Yz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7.xml.rels><?xml version="1.0" encoding="UTF-8" standalone="yes"?>
<Relationships xmlns="http://schemas.openxmlformats.org/package/2006/relationships"><Relationship Id="rId3" Type="http://schemas.openxmlformats.org/officeDocument/2006/relationships/hyperlink" Target="https://www.nature.com/articles/s41467-019-10933-3" TargetMode="External"/><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hyperlink" Target="https://www.nytimes.com/2019/07/23/health/data-privacy-protection.ht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sciencepolicy.hsites.harvard.edu/blog/racial-discrimination-face-recognition-technology" TargetMode="External"/><Relationship Id="rId7" Type="http://schemas.openxmlformats.org/officeDocument/2006/relationships/hyperlink" Target="https://aiethics.princeton.edu/case-studies/case-study-pdfs/" TargetMode="External"/><Relationship Id="rId2" Type="http://schemas.openxmlformats.org/officeDocument/2006/relationships/hyperlink" Target="https://www.forbes.com/sites/korihale/2021/09/02/ai-bias-caused-80-of-black-mortgage-applicants-to-be-denied/?sh=17b8d41236fe" TargetMode="External"/><Relationship Id="rId1" Type="http://schemas.openxmlformats.org/officeDocument/2006/relationships/slideLayout" Target="../slideLayouts/slideLayout2.xml"/><Relationship Id="rId6" Type="http://schemas.openxmlformats.org/officeDocument/2006/relationships/hyperlink" Target="https://www.scientificamerican.com/article/racial-bias-found-in-a-major-health-care-risk-algorithm/" TargetMode="External"/><Relationship Id="rId5" Type="http://schemas.openxmlformats.org/officeDocument/2006/relationships/hyperlink" Target="https://www.reuters.com/article/us-amazon-com-jobs-automation-insight/amazon-scraps-secret-ai-recruiting-tool-that-showed-bias-against-women-idUSKCN1MK08G" TargetMode="External"/><Relationship Id="rId4" Type="http://schemas.openxmlformats.org/officeDocument/2006/relationships/hyperlink" Target="https://www.propublica.org/article/machine-bias-risk-assessments-in-criminal-sentencing"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forbes.com/sites/carmenniethammer/2020/03/02/ai-bias-could-put-womens-lives-at-riska-challenge-for-regulator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npr.org/2020/07/02/886544638/we-have-a-black-people-problem-facebook-worker-claims-racial-discrimina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325F4B55-9B5E-A046-A0AA-97BE96F9982D}"/>
              </a:ext>
            </a:extLst>
          </p:cNvPr>
          <p:cNvSpPr>
            <a:spLocks noGrp="1"/>
          </p:cNvSpPr>
          <p:nvPr>
            <p:ph type="subTitle" idx="1"/>
          </p:nvPr>
        </p:nvSpPr>
        <p:spPr>
          <a:xfrm>
            <a:off x="775199" y="3563526"/>
            <a:ext cx="6400800" cy="1320800"/>
          </a:xfrm>
        </p:spPr>
        <p:txBody>
          <a:bodyPr>
            <a:normAutofit fontScale="55000" lnSpcReduction="20000"/>
          </a:bodyPr>
          <a:lstStyle/>
          <a:p>
            <a:pPr algn="l"/>
            <a:r>
              <a:rPr lang="en-US" sz="2800" b="0" i="0" dirty="0">
                <a:solidFill>
                  <a:srgbClr val="222222"/>
                </a:solidFill>
                <a:effectLst/>
                <a:latin typeface="Arial" panose="020B0604020202020204" pitchFamily="34" charset="0"/>
              </a:rPr>
              <a:t>Felix Gonzalez, P.E. (</a:t>
            </a:r>
            <a:r>
              <a:rPr lang="en-US" sz="2800" dirty="0">
                <a:hlinkClick r:id="rId2"/>
              </a:rPr>
              <a:t>fgonzale@umbc.edu</a:t>
            </a:r>
            <a:r>
              <a:rPr lang="en-US" sz="2800" dirty="0"/>
              <a:t>)</a:t>
            </a:r>
            <a:endParaRPr lang="en-US" sz="2800" b="0" i="0" dirty="0">
              <a:solidFill>
                <a:srgbClr val="222222"/>
              </a:solidFill>
              <a:effectLst/>
              <a:latin typeface="Arial" panose="020B0604020202020204" pitchFamily="34" charset="0"/>
            </a:endParaRPr>
          </a:p>
          <a:p>
            <a:pPr algn="l"/>
            <a:r>
              <a:rPr lang="en-US" sz="2800" b="0" i="0" dirty="0">
                <a:solidFill>
                  <a:srgbClr val="222222"/>
                </a:solidFill>
                <a:effectLst/>
                <a:latin typeface="Arial" panose="020B0604020202020204" pitchFamily="34" charset="0"/>
              </a:rPr>
              <a:t>Adjunct Instructor</a:t>
            </a:r>
          </a:p>
          <a:p>
            <a:pPr algn="l"/>
            <a:r>
              <a:rPr lang="en-US" sz="2800" b="0" i="0" dirty="0">
                <a:solidFill>
                  <a:srgbClr val="222222"/>
                </a:solidFill>
                <a:effectLst/>
                <a:latin typeface="Arial" panose="020B0604020202020204" pitchFamily="34" charset="0"/>
              </a:rPr>
              <a:t>Division of Professional Studies</a:t>
            </a:r>
          </a:p>
          <a:p>
            <a:pPr algn="l"/>
            <a:r>
              <a:rPr lang="en-US" sz="2800" b="0" i="0" dirty="0">
                <a:solidFill>
                  <a:srgbClr val="222222"/>
                </a:solidFill>
                <a:effectLst/>
                <a:latin typeface="Arial" panose="020B0604020202020204" pitchFamily="34" charset="0"/>
              </a:rPr>
              <a:t>Computer Science and Electrical Engineering</a:t>
            </a:r>
          </a:p>
          <a:p>
            <a:pPr algn="l"/>
            <a:r>
              <a:rPr lang="en-US" sz="2800" b="0" i="0" dirty="0">
                <a:solidFill>
                  <a:srgbClr val="222222"/>
                </a:solidFill>
                <a:effectLst/>
                <a:latin typeface="Arial" panose="020B0604020202020204" pitchFamily="34" charset="0"/>
              </a:rPr>
              <a:t>University of Maryland Baltimore County</a:t>
            </a:r>
            <a:endParaRPr lang="en-US" dirty="0"/>
          </a:p>
        </p:txBody>
      </p:sp>
      <p:sp>
        <p:nvSpPr>
          <p:cNvPr id="6" name="Title 5">
            <a:extLst>
              <a:ext uri="{FF2B5EF4-FFF2-40B4-BE49-F238E27FC236}">
                <a16:creationId xmlns:a16="http://schemas.microsoft.com/office/drawing/2014/main" id="{ECACC570-F208-5741-9CF1-03630BBA85F9}"/>
              </a:ext>
            </a:extLst>
          </p:cNvPr>
          <p:cNvSpPr>
            <a:spLocks noGrp="1"/>
          </p:cNvSpPr>
          <p:nvPr>
            <p:ph type="ctrTitle"/>
          </p:nvPr>
        </p:nvSpPr>
        <p:spPr/>
        <p:txBody>
          <a:bodyPr>
            <a:normAutofit fontScale="90000"/>
          </a:bodyPr>
          <a:lstStyle/>
          <a:p>
            <a:r>
              <a:rPr lang="en-US" dirty="0"/>
              <a:t>DATA 601 –Ethics, Privacy, and More</a:t>
            </a:r>
          </a:p>
        </p:txBody>
      </p:sp>
    </p:spTree>
    <p:extLst>
      <p:ext uri="{BB962C8B-B14F-4D97-AF65-F5344CB8AC3E}">
        <p14:creationId xmlns:p14="http://schemas.microsoft.com/office/powerpoint/2010/main" val="799092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B6DC7-AD7A-754E-8642-C662696A51A8}"/>
              </a:ext>
            </a:extLst>
          </p:cNvPr>
          <p:cNvSpPr>
            <a:spLocks noGrp="1"/>
          </p:cNvSpPr>
          <p:nvPr>
            <p:ph type="title"/>
          </p:nvPr>
        </p:nvSpPr>
        <p:spPr/>
        <p:txBody>
          <a:bodyPr/>
          <a:lstStyle/>
          <a:p>
            <a:r>
              <a:rPr lang="en-US" dirty="0"/>
              <a:t>What to do?</a:t>
            </a:r>
          </a:p>
        </p:txBody>
      </p:sp>
      <p:sp>
        <p:nvSpPr>
          <p:cNvPr id="3" name="Content Placeholder 2">
            <a:extLst>
              <a:ext uri="{FF2B5EF4-FFF2-40B4-BE49-F238E27FC236}">
                <a16:creationId xmlns:a16="http://schemas.microsoft.com/office/drawing/2014/main" id="{B4F4A510-E6B0-194A-891F-4BA2252FD6E4}"/>
              </a:ext>
            </a:extLst>
          </p:cNvPr>
          <p:cNvSpPr>
            <a:spLocks noGrp="1"/>
          </p:cNvSpPr>
          <p:nvPr>
            <p:ph idx="1"/>
          </p:nvPr>
        </p:nvSpPr>
        <p:spPr/>
        <p:txBody>
          <a:bodyPr>
            <a:normAutofit fontScale="92500" lnSpcReduction="10000"/>
          </a:bodyPr>
          <a:lstStyle/>
          <a:p>
            <a:r>
              <a:rPr lang="en-US" dirty="0"/>
              <a:t>Diagnosis by evaluating correlation between explanatory variables (</a:t>
            </a:r>
            <a:r>
              <a:rPr lang="en-US" dirty="0">
                <a:hlinkClick r:id="rId2"/>
              </a:rPr>
              <a:t>Multicollinearity</a:t>
            </a:r>
            <a:r>
              <a:rPr lang="en-US" dirty="0"/>
              <a:t>)</a:t>
            </a:r>
          </a:p>
          <a:p>
            <a:r>
              <a:rPr lang="en-US" dirty="0"/>
              <a:t>Add more data</a:t>
            </a:r>
          </a:p>
          <a:p>
            <a:r>
              <a:rPr lang="en-US" dirty="0">
                <a:sym typeface="Wingdings" pitchFamily="2" charset="2"/>
              </a:rPr>
              <a:t>Develop curated “gold standard” training data set</a:t>
            </a:r>
            <a:endParaRPr lang="en-US" dirty="0"/>
          </a:p>
          <a:p>
            <a:r>
              <a:rPr lang="en-US" dirty="0"/>
              <a:t>Adjust the algorithm</a:t>
            </a:r>
          </a:p>
          <a:p>
            <a:r>
              <a:rPr lang="en-US" dirty="0"/>
              <a:t>Unbalanced/Skewed Data </a:t>
            </a:r>
            <a:r>
              <a:rPr lang="en-US" dirty="0">
                <a:sym typeface="Wingdings" pitchFamily="2" charset="2"/>
              </a:rPr>
              <a:t> Transform</a:t>
            </a:r>
          </a:p>
          <a:p>
            <a:r>
              <a:rPr lang="en-US" dirty="0"/>
              <a:t>Rare events </a:t>
            </a:r>
            <a:r>
              <a:rPr lang="en-US" dirty="0">
                <a:sym typeface="Wingdings" pitchFamily="2" charset="2"/>
              </a:rPr>
              <a:t> Oversample the data (</a:t>
            </a:r>
            <a:r>
              <a:rPr lang="en-US" dirty="0">
                <a:sym typeface="Wingdings" pitchFamily="2" charset="2"/>
                <a:hlinkClick r:id="rId3"/>
              </a:rPr>
              <a:t>Example</a:t>
            </a:r>
            <a:r>
              <a:rPr lang="en-US" dirty="0">
                <a:sym typeface="Wingdings" pitchFamily="2" charset="2"/>
              </a:rPr>
              <a:t>)</a:t>
            </a:r>
          </a:p>
          <a:p>
            <a:r>
              <a:rPr lang="en-US" dirty="0">
                <a:sym typeface="Wingdings" pitchFamily="2" charset="2"/>
              </a:rPr>
              <a:t>High frequency events  Under-sample the data (</a:t>
            </a:r>
            <a:r>
              <a:rPr lang="en-US" dirty="0">
                <a:sym typeface="Wingdings" pitchFamily="2" charset="2"/>
                <a:hlinkClick r:id="rId4"/>
              </a:rPr>
              <a:t>Example</a:t>
            </a:r>
            <a:r>
              <a:rPr lang="en-US" dirty="0">
                <a:sym typeface="Wingdings" pitchFamily="2" charset="2"/>
              </a:rPr>
              <a:t>)</a:t>
            </a:r>
          </a:p>
          <a:p>
            <a:endParaRPr lang="en-US" dirty="0">
              <a:sym typeface="Wingdings" pitchFamily="2" charset="2"/>
            </a:endParaRP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C3D3BC4B-3753-988A-4E83-8F095129AAE0}"/>
              </a:ext>
            </a:extLst>
          </p:cNvPr>
          <p:cNvSpPr>
            <a:spLocks noGrp="1"/>
          </p:cNvSpPr>
          <p:nvPr>
            <p:ph type="sldNum" sz="quarter" idx="4"/>
          </p:nvPr>
        </p:nvSpPr>
        <p:spPr/>
        <p:txBody>
          <a:bodyPr/>
          <a:lstStyle/>
          <a:p>
            <a:fld id="{E75FF4DE-8BE1-422A-93E8-8BDA71D6010B}" type="slidenum">
              <a:rPr lang="en-US" smtClean="0"/>
              <a:t>10</a:t>
            </a:fld>
            <a:endParaRPr lang="en-US"/>
          </a:p>
        </p:txBody>
      </p:sp>
    </p:spTree>
    <p:extLst>
      <p:ext uri="{BB962C8B-B14F-4D97-AF65-F5344CB8AC3E}">
        <p14:creationId xmlns:p14="http://schemas.microsoft.com/office/powerpoint/2010/main" val="2614857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79AD3-1213-D96D-DA8F-68D93A600437}"/>
              </a:ext>
            </a:extLst>
          </p:cNvPr>
          <p:cNvSpPr>
            <a:spLocks noGrp="1"/>
          </p:cNvSpPr>
          <p:nvPr>
            <p:ph type="title"/>
          </p:nvPr>
        </p:nvSpPr>
        <p:spPr/>
        <p:txBody>
          <a:bodyPr/>
          <a:lstStyle/>
          <a:p>
            <a:r>
              <a:rPr lang="en-US" dirty="0"/>
              <a:t>Various Frameworks and Principles</a:t>
            </a:r>
          </a:p>
        </p:txBody>
      </p:sp>
      <p:sp>
        <p:nvSpPr>
          <p:cNvPr id="3" name="Content Placeholder 2">
            <a:extLst>
              <a:ext uri="{FF2B5EF4-FFF2-40B4-BE49-F238E27FC236}">
                <a16:creationId xmlns:a16="http://schemas.microsoft.com/office/drawing/2014/main" id="{6D039BB7-AF2B-2987-4BF5-798A8EA7F2DF}"/>
              </a:ext>
            </a:extLst>
          </p:cNvPr>
          <p:cNvSpPr>
            <a:spLocks noGrp="1"/>
          </p:cNvSpPr>
          <p:nvPr>
            <p:ph idx="1"/>
          </p:nvPr>
        </p:nvSpPr>
        <p:spPr/>
        <p:txBody>
          <a:bodyPr>
            <a:normAutofit fontScale="92500" lnSpcReduction="20000"/>
          </a:bodyPr>
          <a:lstStyle/>
          <a:p>
            <a:r>
              <a:rPr lang="en-US" dirty="0"/>
              <a:t>Examples:</a:t>
            </a:r>
          </a:p>
          <a:p>
            <a:pPr lvl="1"/>
            <a:r>
              <a:rPr lang="en-US" dirty="0"/>
              <a:t>Microsoft, </a:t>
            </a:r>
            <a:r>
              <a:rPr lang="en-US" dirty="0">
                <a:hlinkClick r:id="rId3"/>
              </a:rPr>
              <a:t>Responsible AI Principles</a:t>
            </a:r>
            <a:endParaRPr lang="en-US" dirty="0"/>
          </a:p>
          <a:p>
            <a:pPr lvl="1"/>
            <a:endParaRPr lang="en-US" dirty="0"/>
          </a:p>
          <a:p>
            <a:pPr lvl="1"/>
            <a:r>
              <a:rPr lang="en-US" dirty="0"/>
              <a:t>O’Reilly, Radar; </a:t>
            </a:r>
            <a:r>
              <a:rPr lang="en-US" dirty="0">
                <a:hlinkClick r:id="rId4"/>
              </a:rPr>
              <a:t>The five Cs of Data Products – O’Reilly, Radar</a:t>
            </a:r>
            <a:endParaRPr lang="en-US" dirty="0"/>
          </a:p>
          <a:p>
            <a:pPr lvl="1"/>
            <a:endParaRPr lang="en-US" dirty="0"/>
          </a:p>
          <a:p>
            <a:pPr lvl="1"/>
            <a:r>
              <a:rPr lang="en-US" dirty="0"/>
              <a:t>National Institute of Standards and Technology (NIST), </a:t>
            </a:r>
            <a:r>
              <a:rPr lang="en-US" dirty="0">
                <a:hlinkClick r:id="rId5"/>
              </a:rPr>
              <a:t>Artificial Intelligence Risk Management Framework</a:t>
            </a:r>
            <a:endParaRPr lang="en-US" dirty="0"/>
          </a:p>
          <a:p>
            <a:pPr lvl="1"/>
            <a:endParaRPr lang="en-US" dirty="0"/>
          </a:p>
          <a:p>
            <a:pPr lvl="1"/>
            <a:r>
              <a:rPr lang="en-US" dirty="0"/>
              <a:t>U.S. Government Accountability Office (GAO), </a:t>
            </a:r>
            <a:r>
              <a:rPr lang="en-US" dirty="0">
                <a:hlinkClick r:id="rId6"/>
              </a:rPr>
              <a:t>Artificial Intelligence: An Accountability Framework for Federal Agencies and Other Entities</a:t>
            </a:r>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7914D154-FC73-6739-DA5D-977F805BB3AB}"/>
              </a:ext>
            </a:extLst>
          </p:cNvPr>
          <p:cNvSpPr>
            <a:spLocks noGrp="1"/>
          </p:cNvSpPr>
          <p:nvPr>
            <p:ph type="sldNum" sz="quarter" idx="4"/>
          </p:nvPr>
        </p:nvSpPr>
        <p:spPr/>
        <p:txBody>
          <a:bodyPr/>
          <a:lstStyle/>
          <a:p>
            <a:fld id="{E75FF4DE-8BE1-422A-93E8-8BDA71D6010B}" type="slidenum">
              <a:rPr lang="en-US" smtClean="0"/>
              <a:t>11</a:t>
            </a:fld>
            <a:endParaRPr lang="en-US"/>
          </a:p>
        </p:txBody>
      </p:sp>
    </p:spTree>
    <p:extLst>
      <p:ext uri="{BB962C8B-B14F-4D97-AF65-F5344CB8AC3E}">
        <p14:creationId xmlns:p14="http://schemas.microsoft.com/office/powerpoint/2010/main" val="1848077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EA6D7-FE83-CB43-89C3-D465344F38FE}"/>
              </a:ext>
            </a:extLst>
          </p:cNvPr>
          <p:cNvSpPr>
            <a:spLocks noGrp="1"/>
          </p:cNvSpPr>
          <p:nvPr>
            <p:ph type="title"/>
          </p:nvPr>
        </p:nvSpPr>
        <p:spPr/>
        <p:txBody>
          <a:bodyPr/>
          <a:lstStyle/>
          <a:p>
            <a:endParaRPr lang="en-US"/>
          </a:p>
        </p:txBody>
      </p:sp>
      <p:pic>
        <p:nvPicPr>
          <p:cNvPr id="4" name="Picture 2">
            <a:extLst>
              <a:ext uri="{FF2B5EF4-FFF2-40B4-BE49-F238E27FC236}">
                <a16:creationId xmlns:a16="http://schemas.microsoft.com/office/drawing/2014/main" id="{CA3F2269-DDCF-9741-9302-64737A9DE37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 y="0"/>
            <a:ext cx="9144001"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BA0C06CD-FECD-6204-3108-DB6F2D3D7D64}"/>
              </a:ext>
            </a:extLst>
          </p:cNvPr>
          <p:cNvSpPr>
            <a:spLocks noGrp="1"/>
          </p:cNvSpPr>
          <p:nvPr>
            <p:ph type="sldNum" sz="quarter" idx="4"/>
          </p:nvPr>
        </p:nvSpPr>
        <p:spPr/>
        <p:txBody>
          <a:bodyPr/>
          <a:lstStyle/>
          <a:p>
            <a:fld id="{E75FF4DE-8BE1-422A-93E8-8BDA71D6010B}" type="slidenum">
              <a:rPr lang="en-US" smtClean="0"/>
              <a:t>12</a:t>
            </a:fld>
            <a:endParaRPr lang="en-US"/>
          </a:p>
        </p:txBody>
      </p:sp>
    </p:spTree>
    <p:extLst>
      <p:ext uri="{BB962C8B-B14F-4D97-AF65-F5344CB8AC3E}">
        <p14:creationId xmlns:p14="http://schemas.microsoft.com/office/powerpoint/2010/main" val="1237846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69BE0-E533-ED4D-B175-B63680DB5424}"/>
              </a:ext>
            </a:extLst>
          </p:cNvPr>
          <p:cNvSpPr>
            <a:spLocks noGrp="1"/>
          </p:cNvSpPr>
          <p:nvPr>
            <p:ph type="title"/>
          </p:nvPr>
        </p:nvSpPr>
        <p:spPr/>
        <p:txBody>
          <a:bodyPr/>
          <a:lstStyle/>
          <a:p>
            <a:r>
              <a:rPr lang="en-US" dirty="0"/>
              <a:t>O’Reilly Radar Five C’s of Data Products</a:t>
            </a:r>
          </a:p>
        </p:txBody>
      </p:sp>
      <p:sp>
        <p:nvSpPr>
          <p:cNvPr id="3" name="Content Placeholder 2">
            <a:extLst>
              <a:ext uri="{FF2B5EF4-FFF2-40B4-BE49-F238E27FC236}">
                <a16:creationId xmlns:a16="http://schemas.microsoft.com/office/drawing/2014/main" id="{E6F0680F-695F-6249-AB5E-1B5C020DD2B7}"/>
              </a:ext>
            </a:extLst>
          </p:cNvPr>
          <p:cNvSpPr>
            <a:spLocks noGrp="1"/>
          </p:cNvSpPr>
          <p:nvPr>
            <p:ph idx="1"/>
          </p:nvPr>
        </p:nvSpPr>
        <p:spPr>
          <a:xfrm>
            <a:off x="457200" y="732866"/>
            <a:ext cx="8229600" cy="4049446"/>
          </a:xfrm>
        </p:spPr>
        <p:txBody>
          <a:bodyPr>
            <a:normAutofit fontScale="77500" lnSpcReduction="20000"/>
          </a:bodyPr>
          <a:lstStyle/>
          <a:p>
            <a:pPr>
              <a:spcAft>
                <a:spcPts val="1200"/>
              </a:spcAft>
            </a:pPr>
            <a:r>
              <a:rPr lang="en-US" b="1" dirty="0">
                <a:solidFill>
                  <a:srgbClr val="C00000"/>
                </a:solidFill>
              </a:rPr>
              <a:t>Consent</a:t>
            </a:r>
            <a:r>
              <a:rPr lang="en-US" b="1" dirty="0"/>
              <a:t>: </a:t>
            </a:r>
            <a:r>
              <a:rPr lang="en-US" dirty="0"/>
              <a:t>A clear appreciation and understanding of the facts, implications, and consequences of an action</a:t>
            </a:r>
          </a:p>
          <a:p>
            <a:pPr>
              <a:spcAft>
                <a:spcPts val="1200"/>
              </a:spcAft>
            </a:pPr>
            <a:r>
              <a:rPr lang="en-US" b="1" dirty="0">
                <a:solidFill>
                  <a:srgbClr val="C00000"/>
                </a:solidFill>
              </a:rPr>
              <a:t>Clarity</a:t>
            </a:r>
            <a:r>
              <a:rPr lang="en-US" b="1" dirty="0"/>
              <a:t>: </a:t>
            </a:r>
            <a:r>
              <a:rPr lang="en-US" dirty="0"/>
              <a:t>Who is going to use the data, when your data will be used, how long it will be kept, whether it will be shared with 3rd parties?)</a:t>
            </a:r>
          </a:p>
          <a:p>
            <a:pPr>
              <a:spcAft>
                <a:spcPts val="1200"/>
              </a:spcAft>
            </a:pPr>
            <a:r>
              <a:rPr lang="en-US" b="1" dirty="0">
                <a:solidFill>
                  <a:srgbClr val="C00000"/>
                </a:solidFill>
              </a:rPr>
              <a:t>Consistency and Trust</a:t>
            </a:r>
            <a:r>
              <a:rPr lang="en-US" b="1" dirty="0"/>
              <a:t>:</a:t>
            </a:r>
            <a:r>
              <a:rPr lang="en-US" dirty="0"/>
              <a:t> How will be data stored? What will happen if stolen? Will </a:t>
            </a:r>
            <a:r>
              <a:rPr lang="en" dirty="0"/>
              <a:t>company choose values when it comes to chose between values and money?</a:t>
            </a:r>
            <a:endParaRPr lang="en-US" dirty="0"/>
          </a:p>
          <a:p>
            <a:pPr>
              <a:spcAft>
                <a:spcPts val="1200"/>
              </a:spcAft>
            </a:pPr>
            <a:r>
              <a:rPr lang="en-US" b="1" dirty="0">
                <a:solidFill>
                  <a:srgbClr val="C00000"/>
                </a:solidFill>
              </a:rPr>
              <a:t>Control and Transparency</a:t>
            </a:r>
            <a:r>
              <a:rPr lang="en-US" b="1" dirty="0"/>
              <a:t>: </a:t>
            </a:r>
            <a:r>
              <a:rPr lang="en" dirty="0"/>
              <a:t>Who has the control over the data? Will the participants be able to change/remove their data?</a:t>
            </a:r>
            <a:endParaRPr lang="en-US" dirty="0"/>
          </a:p>
          <a:p>
            <a:pPr>
              <a:spcAft>
                <a:spcPts val="1200"/>
              </a:spcAft>
            </a:pPr>
            <a:r>
              <a:rPr lang="en-US" b="1" dirty="0">
                <a:solidFill>
                  <a:srgbClr val="C00000"/>
                </a:solidFill>
              </a:rPr>
              <a:t>Consequences</a:t>
            </a:r>
            <a:r>
              <a:rPr lang="en-US" b="1" dirty="0"/>
              <a:t>:</a:t>
            </a:r>
            <a:r>
              <a:rPr lang="en-US" dirty="0"/>
              <a:t> Unknown unknowns: whether a company invest on thinking possible consequences?</a:t>
            </a:r>
          </a:p>
        </p:txBody>
      </p:sp>
      <p:sp>
        <p:nvSpPr>
          <p:cNvPr id="5" name="TextBox 4">
            <a:extLst>
              <a:ext uri="{FF2B5EF4-FFF2-40B4-BE49-F238E27FC236}">
                <a16:creationId xmlns:a16="http://schemas.microsoft.com/office/drawing/2014/main" id="{B8C62CED-38F7-F7FC-BAEE-B17A32515BDC}"/>
              </a:ext>
            </a:extLst>
          </p:cNvPr>
          <p:cNvSpPr txBox="1"/>
          <p:nvPr/>
        </p:nvSpPr>
        <p:spPr>
          <a:xfrm>
            <a:off x="443752" y="4668155"/>
            <a:ext cx="4572000" cy="369332"/>
          </a:xfrm>
          <a:prstGeom prst="rect">
            <a:avLst/>
          </a:prstGeom>
          <a:noFill/>
        </p:spPr>
        <p:txBody>
          <a:bodyPr wrap="square">
            <a:spAutoFit/>
          </a:bodyPr>
          <a:lstStyle/>
          <a:p>
            <a:r>
              <a:rPr lang="en-US" dirty="0">
                <a:hlinkClick r:id="rId2"/>
              </a:rPr>
              <a:t>Source: The five Cs – O’Reilly (oreilly.com)</a:t>
            </a:r>
            <a:endParaRPr lang="en-US" dirty="0"/>
          </a:p>
        </p:txBody>
      </p:sp>
      <p:sp>
        <p:nvSpPr>
          <p:cNvPr id="4" name="Slide Number Placeholder 3">
            <a:extLst>
              <a:ext uri="{FF2B5EF4-FFF2-40B4-BE49-F238E27FC236}">
                <a16:creationId xmlns:a16="http://schemas.microsoft.com/office/drawing/2014/main" id="{A8E339CD-DF87-D6FA-974E-7AA59286538D}"/>
              </a:ext>
            </a:extLst>
          </p:cNvPr>
          <p:cNvSpPr>
            <a:spLocks noGrp="1"/>
          </p:cNvSpPr>
          <p:nvPr>
            <p:ph type="sldNum" sz="quarter" idx="4"/>
          </p:nvPr>
        </p:nvSpPr>
        <p:spPr/>
        <p:txBody>
          <a:bodyPr/>
          <a:lstStyle/>
          <a:p>
            <a:fld id="{E75FF4DE-8BE1-422A-93E8-8BDA71D6010B}" type="slidenum">
              <a:rPr lang="en-US" smtClean="0"/>
              <a:t>13</a:t>
            </a:fld>
            <a:endParaRPr lang="en-US"/>
          </a:p>
        </p:txBody>
      </p:sp>
    </p:spTree>
    <p:extLst>
      <p:ext uri="{BB962C8B-B14F-4D97-AF65-F5344CB8AC3E}">
        <p14:creationId xmlns:p14="http://schemas.microsoft.com/office/powerpoint/2010/main" val="237183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EB2CD-F8FB-76B4-B5AB-A8606744202F}"/>
              </a:ext>
            </a:extLst>
          </p:cNvPr>
          <p:cNvSpPr>
            <a:spLocks noGrp="1"/>
          </p:cNvSpPr>
          <p:nvPr>
            <p:ph type="title"/>
          </p:nvPr>
        </p:nvSpPr>
        <p:spPr/>
        <p:txBody>
          <a:bodyPr/>
          <a:lstStyle/>
          <a:p>
            <a:r>
              <a:rPr lang="en-US" sz="3000" dirty="0"/>
              <a:t>National Institute of Standards and Technology</a:t>
            </a:r>
          </a:p>
        </p:txBody>
      </p:sp>
      <p:sp>
        <p:nvSpPr>
          <p:cNvPr id="3" name="Content Placeholder 2">
            <a:extLst>
              <a:ext uri="{FF2B5EF4-FFF2-40B4-BE49-F238E27FC236}">
                <a16:creationId xmlns:a16="http://schemas.microsoft.com/office/drawing/2014/main" id="{97A2FF25-F662-E48B-823F-E7C233E11535}"/>
              </a:ext>
            </a:extLst>
          </p:cNvPr>
          <p:cNvSpPr>
            <a:spLocks noGrp="1"/>
          </p:cNvSpPr>
          <p:nvPr>
            <p:ph idx="1"/>
          </p:nvPr>
        </p:nvSpPr>
        <p:spPr>
          <a:xfrm>
            <a:off x="457200" y="640871"/>
            <a:ext cx="8229600" cy="3861758"/>
          </a:xfrm>
        </p:spPr>
        <p:txBody>
          <a:bodyPr>
            <a:normAutofit/>
          </a:bodyPr>
          <a:lstStyle/>
          <a:p>
            <a:r>
              <a:rPr lang="en-US" dirty="0"/>
              <a:t>NIST, </a:t>
            </a:r>
            <a:r>
              <a:rPr lang="en-US" dirty="0">
                <a:hlinkClick r:id="rId3"/>
              </a:rPr>
              <a:t>Artificial Intelligence Risk Management Framework</a:t>
            </a:r>
            <a:r>
              <a:rPr lang="en-US" dirty="0"/>
              <a:t>.</a:t>
            </a:r>
          </a:p>
          <a:p>
            <a:endParaRPr lang="en-US" dirty="0"/>
          </a:p>
        </p:txBody>
      </p:sp>
      <p:pic>
        <p:nvPicPr>
          <p:cNvPr id="5" name="Picture 4">
            <a:extLst>
              <a:ext uri="{FF2B5EF4-FFF2-40B4-BE49-F238E27FC236}">
                <a16:creationId xmlns:a16="http://schemas.microsoft.com/office/drawing/2014/main" id="{ED777F50-F9A1-D6D3-5829-9518DE34D18D}"/>
              </a:ext>
            </a:extLst>
          </p:cNvPr>
          <p:cNvPicPr>
            <a:picLocks noChangeAspect="1"/>
          </p:cNvPicPr>
          <p:nvPr/>
        </p:nvPicPr>
        <p:blipFill>
          <a:blip r:embed="rId4"/>
          <a:stretch>
            <a:fillRect/>
          </a:stretch>
        </p:blipFill>
        <p:spPr>
          <a:xfrm>
            <a:off x="1491319" y="1543507"/>
            <a:ext cx="5472119" cy="3469982"/>
          </a:xfrm>
          <a:prstGeom prst="rect">
            <a:avLst/>
          </a:prstGeom>
        </p:spPr>
      </p:pic>
      <p:sp>
        <p:nvSpPr>
          <p:cNvPr id="4" name="Slide Number Placeholder 3">
            <a:extLst>
              <a:ext uri="{FF2B5EF4-FFF2-40B4-BE49-F238E27FC236}">
                <a16:creationId xmlns:a16="http://schemas.microsoft.com/office/drawing/2014/main" id="{E7D486E8-6EF6-3A95-6450-C3D8CE61ECD0}"/>
              </a:ext>
            </a:extLst>
          </p:cNvPr>
          <p:cNvSpPr>
            <a:spLocks noGrp="1"/>
          </p:cNvSpPr>
          <p:nvPr>
            <p:ph type="sldNum" sz="quarter" idx="4"/>
          </p:nvPr>
        </p:nvSpPr>
        <p:spPr/>
        <p:txBody>
          <a:bodyPr/>
          <a:lstStyle/>
          <a:p>
            <a:fld id="{E75FF4DE-8BE1-422A-93E8-8BDA71D6010B}" type="slidenum">
              <a:rPr lang="en-US" smtClean="0"/>
              <a:t>14</a:t>
            </a:fld>
            <a:endParaRPr lang="en-US"/>
          </a:p>
        </p:txBody>
      </p:sp>
    </p:spTree>
    <p:extLst>
      <p:ext uri="{BB962C8B-B14F-4D97-AF65-F5344CB8AC3E}">
        <p14:creationId xmlns:p14="http://schemas.microsoft.com/office/powerpoint/2010/main" val="4085829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EB2CD-F8FB-76B4-B5AB-A8606744202F}"/>
              </a:ext>
            </a:extLst>
          </p:cNvPr>
          <p:cNvSpPr>
            <a:spLocks noGrp="1"/>
          </p:cNvSpPr>
          <p:nvPr>
            <p:ph type="title"/>
          </p:nvPr>
        </p:nvSpPr>
        <p:spPr/>
        <p:txBody>
          <a:bodyPr/>
          <a:lstStyle/>
          <a:p>
            <a:r>
              <a:rPr lang="en-US" sz="3000" dirty="0"/>
              <a:t>U.S. Government Accountability Office</a:t>
            </a:r>
          </a:p>
        </p:txBody>
      </p:sp>
      <p:sp>
        <p:nvSpPr>
          <p:cNvPr id="3" name="Content Placeholder 2">
            <a:extLst>
              <a:ext uri="{FF2B5EF4-FFF2-40B4-BE49-F238E27FC236}">
                <a16:creationId xmlns:a16="http://schemas.microsoft.com/office/drawing/2014/main" id="{97A2FF25-F662-E48B-823F-E7C233E11535}"/>
              </a:ext>
            </a:extLst>
          </p:cNvPr>
          <p:cNvSpPr>
            <a:spLocks noGrp="1"/>
          </p:cNvSpPr>
          <p:nvPr>
            <p:ph idx="1"/>
          </p:nvPr>
        </p:nvSpPr>
        <p:spPr>
          <a:xfrm>
            <a:off x="457200" y="732866"/>
            <a:ext cx="8229600" cy="867334"/>
          </a:xfrm>
        </p:spPr>
        <p:txBody>
          <a:bodyPr>
            <a:normAutofit fontScale="70000" lnSpcReduction="20000"/>
          </a:bodyPr>
          <a:lstStyle/>
          <a:p>
            <a:r>
              <a:rPr lang="en-US" dirty="0"/>
              <a:t>U.S. Government Accountability Office (GAO), </a:t>
            </a:r>
            <a:r>
              <a:rPr lang="en-US" dirty="0">
                <a:hlinkClick r:id="rId2"/>
              </a:rPr>
              <a:t>Artificial Intelligence: An Accountability Framework for Federal Agencies and Other Entities</a:t>
            </a:r>
            <a:r>
              <a:rPr lang="en-US" dirty="0"/>
              <a:t>.</a:t>
            </a:r>
          </a:p>
          <a:p>
            <a:endParaRPr lang="en-US" dirty="0"/>
          </a:p>
          <a:p>
            <a:endParaRPr lang="en-US" dirty="0"/>
          </a:p>
        </p:txBody>
      </p:sp>
      <p:pic>
        <p:nvPicPr>
          <p:cNvPr id="5" name="Picture 4">
            <a:extLst>
              <a:ext uri="{FF2B5EF4-FFF2-40B4-BE49-F238E27FC236}">
                <a16:creationId xmlns:a16="http://schemas.microsoft.com/office/drawing/2014/main" id="{44914618-E2B4-E7CF-F662-7ACBF3422E12}"/>
              </a:ext>
            </a:extLst>
          </p:cNvPr>
          <p:cNvPicPr>
            <a:picLocks noChangeAspect="1"/>
          </p:cNvPicPr>
          <p:nvPr/>
        </p:nvPicPr>
        <p:blipFill>
          <a:blip r:embed="rId3"/>
          <a:stretch>
            <a:fillRect/>
          </a:stretch>
        </p:blipFill>
        <p:spPr>
          <a:xfrm>
            <a:off x="744069" y="1447819"/>
            <a:ext cx="7353300" cy="3693438"/>
          </a:xfrm>
          <a:prstGeom prst="rect">
            <a:avLst/>
          </a:prstGeom>
        </p:spPr>
      </p:pic>
      <p:sp>
        <p:nvSpPr>
          <p:cNvPr id="4" name="Slide Number Placeholder 3">
            <a:extLst>
              <a:ext uri="{FF2B5EF4-FFF2-40B4-BE49-F238E27FC236}">
                <a16:creationId xmlns:a16="http://schemas.microsoft.com/office/drawing/2014/main" id="{21AD012E-34CC-94BA-E578-E36AA0BF61BF}"/>
              </a:ext>
            </a:extLst>
          </p:cNvPr>
          <p:cNvSpPr>
            <a:spLocks noGrp="1"/>
          </p:cNvSpPr>
          <p:nvPr>
            <p:ph type="sldNum" sz="quarter" idx="4"/>
          </p:nvPr>
        </p:nvSpPr>
        <p:spPr/>
        <p:txBody>
          <a:bodyPr/>
          <a:lstStyle/>
          <a:p>
            <a:fld id="{E75FF4DE-8BE1-422A-93E8-8BDA71D6010B}" type="slidenum">
              <a:rPr lang="en-US" smtClean="0"/>
              <a:t>15</a:t>
            </a:fld>
            <a:endParaRPr lang="en-US"/>
          </a:p>
        </p:txBody>
      </p:sp>
    </p:spTree>
    <p:extLst>
      <p:ext uri="{BB962C8B-B14F-4D97-AF65-F5344CB8AC3E}">
        <p14:creationId xmlns:p14="http://schemas.microsoft.com/office/powerpoint/2010/main" val="1751558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9BF1-5B37-24DA-B083-A25734945F73}"/>
              </a:ext>
            </a:extLst>
          </p:cNvPr>
          <p:cNvSpPr>
            <a:spLocks noGrp="1"/>
          </p:cNvSpPr>
          <p:nvPr>
            <p:ph type="title"/>
          </p:nvPr>
        </p:nvSpPr>
        <p:spPr/>
        <p:txBody>
          <a:bodyPr/>
          <a:lstStyle/>
          <a:p>
            <a:r>
              <a:rPr lang="en" sz="3200" dirty="0"/>
              <a:t>Minimum Practices for Data Science Projects</a:t>
            </a:r>
            <a:endParaRPr lang="en-US" sz="3200" dirty="0"/>
          </a:p>
        </p:txBody>
      </p:sp>
      <p:sp>
        <p:nvSpPr>
          <p:cNvPr id="3" name="Content Placeholder 2">
            <a:extLst>
              <a:ext uri="{FF2B5EF4-FFF2-40B4-BE49-F238E27FC236}">
                <a16:creationId xmlns:a16="http://schemas.microsoft.com/office/drawing/2014/main" id="{807C8780-91CD-D5CD-056F-3E743EBE755D}"/>
              </a:ext>
            </a:extLst>
          </p:cNvPr>
          <p:cNvSpPr>
            <a:spLocks noGrp="1"/>
          </p:cNvSpPr>
          <p:nvPr>
            <p:ph idx="1"/>
          </p:nvPr>
        </p:nvSpPr>
        <p:spPr/>
        <p:txBody>
          <a:bodyPr>
            <a:normAutofit fontScale="55000" lnSpcReduction="20000"/>
          </a:bodyPr>
          <a:lstStyle/>
          <a:p>
            <a:pPr marL="457200" indent="-457200">
              <a:buFont typeface="+mj-lt"/>
              <a:buAutoNum type="arabicPeriod"/>
            </a:pPr>
            <a:r>
              <a:rPr lang="en-US" dirty="0"/>
              <a:t>Documentation: promote transparency and trust</a:t>
            </a:r>
          </a:p>
          <a:p>
            <a:pPr marL="857250" lvl="1" indent="-457200">
              <a:buFont typeface="+mj-lt"/>
              <a:buAutoNum type="alphaLcPeriod"/>
            </a:pPr>
            <a:r>
              <a:rPr lang="en-US" dirty="0"/>
              <a:t>Have we evaluated and documented our main goal, objective, roles and responsibilities, design, development, capabilities, limitations, data sources, methods for assessment, model specifications and parameters, performance evaluation, risks, and controls and barriers that are in place to prevent or mitigate risks?</a:t>
            </a:r>
          </a:p>
          <a:p>
            <a:pPr marL="857250" lvl="1" indent="-457200">
              <a:buFont typeface="+mj-lt"/>
              <a:buAutoNum type="alphaLcPeriod"/>
            </a:pPr>
            <a:r>
              <a:rPr lang="en-US" dirty="0"/>
              <a:t>Have we conducted an AI impact or risk assessment?</a:t>
            </a:r>
          </a:p>
          <a:p>
            <a:pPr marL="857250" lvl="1" indent="-457200">
              <a:buFont typeface="+mj-lt"/>
              <a:buAutoNum type="alphaLcPeriod"/>
            </a:pPr>
            <a:endParaRPr lang="en-US" dirty="0"/>
          </a:p>
          <a:p>
            <a:pPr marL="457200" indent="-457200">
              <a:buFont typeface="+mj-lt"/>
              <a:buAutoNum type="arabicPeriod"/>
            </a:pPr>
            <a:r>
              <a:rPr lang="en-US" dirty="0"/>
              <a:t>Risks:</a:t>
            </a:r>
          </a:p>
          <a:p>
            <a:pPr marL="857250" lvl="1" indent="-457200">
              <a:buFont typeface="+mj-lt"/>
              <a:buAutoNum type="alphaLcPeriod"/>
            </a:pPr>
            <a:r>
              <a:rPr lang="en-US" dirty="0"/>
              <a:t>Have we studied and understood possible sources of bias in our data? (Note the effect of data bias in supervised and unsupervised methods is different)</a:t>
            </a:r>
          </a:p>
          <a:p>
            <a:pPr marL="857250" lvl="1" indent="-457200">
              <a:buFont typeface="+mj-lt"/>
              <a:buAutoNum type="alphaLcPeriod"/>
            </a:pPr>
            <a:r>
              <a:rPr lang="en-US" dirty="0"/>
              <a:t>Have we tested our training data to ensure it is fair and representative of use cases?</a:t>
            </a:r>
          </a:p>
          <a:p>
            <a:pPr marL="857250" lvl="1" indent="-457200">
              <a:buFont typeface="+mj-lt"/>
              <a:buAutoNum type="alphaLcPeriod"/>
            </a:pPr>
            <a:r>
              <a:rPr lang="en-US" dirty="0"/>
              <a:t>Have we identified and have understanding of potential bias, inequities, societal concerns, and other risks?</a:t>
            </a:r>
          </a:p>
          <a:p>
            <a:pPr marL="857250" lvl="1" indent="-457200">
              <a:buFont typeface="+mj-lt"/>
              <a:buAutoNum type="alphaLcPeriod"/>
            </a:pPr>
            <a:r>
              <a:rPr lang="en-US" dirty="0"/>
              <a:t>Have we tested for fairness with respect to different user groups?</a:t>
            </a:r>
          </a:p>
          <a:p>
            <a:pPr marL="857250" lvl="1" indent="-457200">
              <a:buFont typeface="+mj-lt"/>
              <a:buAutoNum type="alphaLcPeriod"/>
            </a:pPr>
            <a:r>
              <a:rPr lang="en-US" dirty="0"/>
              <a:t>Have we tested for disparate error rates among different user groups? </a:t>
            </a:r>
          </a:p>
          <a:p>
            <a:pPr marL="857250" lvl="1" indent="-457200">
              <a:buFont typeface="+mj-lt"/>
              <a:buAutoNum type="alphaLcPeriod"/>
            </a:pPr>
            <a:r>
              <a:rPr lang="en-US" dirty="0"/>
              <a:t>Have we listed how this technology can be attacked or abused?</a:t>
            </a:r>
          </a:p>
          <a:p>
            <a:pPr marL="857250" lvl="1" indent="-457200">
              <a:buFont typeface="+mj-lt"/>
              <a:buAutoNum type="alphaLcPeriod"/>
            </a:pPr>
            <a:r>
              <a:rPr lang="en-US" dirty="0"/>
              <a:t>Is our system reliable, reproducible, traceable, and with transparent and explainable outputs (as permitted by the system)?</a:t>
            </a:r>
          </a:p>
          <a:p>
            <a:pPr marL="857250" lvl="1" indent="-457200">
              <a:buFont typeface="+mj-lt"/>
              <a:buAutoNum type="alphaLcPeriod"/>
            </a:pPr>
            <a:endParaRPr lang="en-US" dirty="0"/>
          </a:p>
          <a:p>
            <a:pPr marL="457200" indent="-457200">
              <a:buFont typeface="+mj-lt"/>
              <a:buAutoNum type="arabicPeriod"/>
            </a:pPr>
            <a:endParaRPr lang="en-US" dirty="0"/>
          </a:p>
          <a:p>
            <a:endParaRPr lang="en-US" dirty="0"/>
          </a:p>
        </p:txBody>
      </p:sp>
      <p:sp>
        <p:nvSpPr>
          <p:cNvPr id="4" name="Slide Number Placeholder 3">
            <a:extLst>
              <a:ext uri="{FF2B5EF4-FFF2-40B4-BE49-F238E27FC236}">
                <a16:creationId xmlns:a16="http://schemas.microsoft.com/office/drawing/2014/main" id="{9FCBEA4B-76DC-C19A-CCBC-F8995451BAC8}"/>
              </a:ext>
            </a:extLst>
          </p:cNvPr>
          <p:cNvSpPr>
            <a:spLocks noGrp="1"/>
          </p:cNvSpPr>
          <p:nvPr>
            <p:ph type="sldNum" sz="quarter" idx="4"/>
          </p:nvPr>
        </p:nvSpPr>
        <p:spPr/>
        <p:txBody>
          <a:bodyPr/>
          <a:lstStyle/>
          <a:p>
            <a:fld id="{E75FF4DE-8BE1-422A-93E8-8BDA71D6010B}" type="slidenum">
              <a:rPr lang="en-US" smtClean="0"/>
              <a:t>16</a:t>
            </a:fld>
            <a:endParaRPr lang="en-US"/>
          </a:p>
        </p:txBody>
      </p:sp>
    </p:spTree>
    <p:extLst>
      <p:ext uri="{BB962C8B-B14F-4D97-AF65-F5344CB8AC3E}">
        <p14:creationId xmlns:p14="http://schemas.microsoft.com/office/powerpoint/2010/main" val="575130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9BF1-5B37-24DA-B083-A25734945F73}"/>
              </a:ext>
            </a:extLst>
          </p:cNvPr>
          <p:cNvSpPr>
            <a:spLocks noGrp="1"/>
          </p:cNvSpPr>
          <p:nvPr>
            <p:ph type="title"/>
          </p:nvPr>
        </p:nvSpPr>
        <p:spPr/>
        <p:txBody>
          <a:bodyPr/>
          <a:lstStyle/>
          <a:p>
            <a:r>
              <a:rPr lang="en" dirty="0"/>
              <a:t>Minimum Practices, Cont.</a:t>
            </a:r>
            <a:endParaRPr lang="en-US" dirty="0"/>
          </a:p>
        </p:txBody>
      </p:sp>
      <p:sp>
        <p:nvSpPr>
          <p:cNvPr id="3" name="Content Placeholder 2">
            <a:extLst>
              <a:ext uri="{FF2B5EF4-FFF2-40B4-BE49-F238E27FC236}">
                <a16:creationId xmlns:a16="http://schemas.microsoft.com/office/drawing/2014/main" id="{807C8780-91CD-D5CD-056F-3E743EBE755D}"/>
              </a:ext>
            </a:extLst>
          </p:cNvPr>
          <p:cNvSpPr>
            <a:spLocks noGrp="1"/>
          </p:cNvSpPr>
          <p:nvPr>
            <p:ph idx="1"/>
          </p:nvPr>
        </p:nvSpPr>
        <p:spPr/>
        <p:txBody>
          <a:bodyPr>
            <a:normAutofit fontScale="55000" lnSpcReduction="20000"/>
          </a:bodyPr>
          <a:lstStyle/>
          <a:p>
            <a:pPr marL="457200" indent="-457200">
              <a:buFont typeface="+mj-lt"/>
              <a:buAutoNum type="arabicPeriod" startAt="3"/>
            </a:pPr>
            <a:r>
              <a:rPr lang="en-US" dirty="0"/>
              <a:t>Controls and Barriers:</a:t>
            </a:r>
          </a:p>
          <a:p>
            <a:pPr marL="857250" lvl="1" indent="-457200">
              <a:buAutoNum type="alphaLcPeriod"/>
            </a:pPr>
            <a:r>
              <a:rPr lang="en-US" dirty="0"/>
              <a:t>Do we have a mechanism for redress if people are harmed by the results?</a:t>
            </a:r>
          </a:p>
          <a:p>
            <a:pPr marL="857250" lvl="1" indent="-457200">
              <a:buAutoNum type="alphaLcPeriod"/>
            </a:pPr>
            <a:r>
              <a:rPr lang="en-US" dirty="0"/>
              <a:t>Do we test and monitor for model drift to ensure our software remains fair over time?</a:t>
            </a:r>
          </a:p>
          <a:p>
            <a:pPr marL="857250" lvl="1" indent="-457200">
              <a:buAutoNum type="alphaLcPeriod"/>
            </a:pPr>
            <a:r>
              <a:rPr lang="en-US" dirty="0"/>
              <a:t>Do we monitor and provide oversight to the system?</a:t>
            </a:r>
          </a:p>
          <a:p>
            <a:pPr marL="857250" lvl="1" indent="-457200">
              <a:buAutoNum type="alphaLcPeriod"/>
            </a:pPr>
            <a:r>
              <a:rPr lang="en-US" dirty="0"/>
              <a:t>Do we identify who is accountable for the system?</a:t>
            </a:r>
          </a:p>
          <a:p>
            <a:pPr marL="857250" lvl="1" indent="-457200">
              <a:buAutoNum type="alphaLcPeriod"/>
            </a:pPr>
            <a:endParaRPr lang="en-US" dirty="0"/>
          </a:p>
          <a:p>
            <a:pPr marL="457200" indent="-457200">
              <a:buAutoNum type="arabicPeriod" startAt="3"/>
            </a:pPr>
            <a:r>
              <a:rPr lang="en-US" dirty="0"/>
              <a:t>Stakeholders:</a:t>
            </a:r>
          </a:p>
          <a:p>
            <a:pPr marL="857250" lvl="1" indent="-457200">
              <a:buAutoNum type="alphaLcPeriod"/>
            </a:pPr>
            <a:r>
              <a:rPr lang="en-US" dirty="0"/>
              <a:t>Multi-disciplinary team: Does our team reflect diversity of opinions, backgrounds, and kinds of thought?</a:t>
            </a:r>
          </a:p>
          <a:p>
            <a:pPr marL="857250" lvl="1" indent="-457200">
              <a:buAutoNum type="alphaLcPeriod"/>
            </a:pPr>
            <a:r>
              <a:rPr lang="en-US" dirty="0"/>
              <a:t>Do we have a process to capture feedback from stakeholders (e.g., domain experts, industry, public, etc.)?</a:t>
            </a:r>
          </a:p>
          <a:p>
            <a:pPr marL="457200" indent="-457200">
              <a:buAutoNum type="arabicPeriod" startAt="3"/>
            </a:pPr>
            <a:endParaRPr lang="en-US" dirty="0"/>
          </a:p>
          <a:p>
            <a:pPr marL="457200" indent="-457200">
              <a:buAutoNum type="arabicPeriod" startAt="3"/>
            </a:pPr>
            <a:r>
              <a:rPr lang="en-US" dirty="0"/>
              <a:t>User Consent:</a:t>
            </a:r>
          </a:p>
          <a:p>
            <a:pPr marL="857250" lvl="1" indent="-457200">
              <a:buAutoNum type="alphaLcPeriod"/>
            </a:pPr>
            <a:r>
              <a:rPr lang="en-US" dirty="0"/>
              <a:t>What kind of user consent do we need to collect? </a:t>
            </a:r>
          </a:p>
          <a:p>
            <a:pPr marL="857250" lvl="1" indent="-457200">
              <a:buAutoNum type="alphaLcPeriod"/>
            </a:pPr>
            <a:r>
              <a:rPr lang="en-US" dirty="0"/>
              <a:t>Use the data and how to collect such consent? </a:t>
            </a:r>
          </a:p>
          <a:p>
            <a:pPr marL="857250" lvl="1" indent="-457200">
              <a:buAutoNum type="alphaLcPeriod"/>
            </a:pPr>
            <a:r>
              <a:rPr lang="en-US" dirty="0"/>
              <a:t>Have we explained clearly what users are consenting to?</a:t>
            </a:r>
          </a:p>
          <a:p>
            <a:pPr marL="457200" indent="-457200">
              <a:buAutoNum type="arabicPeriod" startAt="3"/>
            </a:pPr>
            <a:endParaRPr lang="en-US" dirty="0"/>
          </a:p>
          <a:p>
            <a:pPr marL="457200" indent="-457200">
              <a:buAutoNum type="arabicPeriod" startAt="3"/>
            </a:pPr>
            <a:r>
              <a:rPr lang="en-US" dirty="0"/>
              <a:t>Security and Privacy</a:t>
            </a:r>
          </a:p>
          <a:p>
            <a:pPr marL="857250" lvl="1" indent="-457200">
              <a:buAutoNum type="alphaLcPeriod"/>
            </a:pPr>
            <a:r>
              <a:rPr lang="en-US" dirty="0"/>
              <a:t>Can we shut down this software in production if it is behaving badly? </a:t>
            </a:r>
          </a:p>
          <a:p>
            <a:pPr marL="857250" lvl="1" indent="-457200">
              <a:buAutoNum type="alphaLcPeriod"/>
            </a:pPr>
            <a:r>
              <a:rPr lang="en-US" dirty="0"/>
              <a:t>Do we have a plan to protect and secure user data?</a:t>
            </a:r>
          </a:p>
          <a:p>
            <a:endParaRPr lang="en-US" dirty="0"/>
          </a:p>
        </p:txBody>
      </p:sp>
      <p:sp>
        <p:nvSpPr>
          <p:cNvPr id="4" name="Slide Number Placeholder 3">
            <a:extLst>
              <a:ext uri="{FF2B5EF4-FFF2-40B4-BE49-F238E27FC236}">
                <a16:creationId xmlns:a16="http://schemas.microsoft.com/office/drawing/2014/main" id="{E70BE0EE-D01E-AEDF-0C22-BAA8F3E8CD1D}"/>
              </a:ext>
            </a:extLst>
          </p:cNvPr>
          <p:cNvSpPr>
            <a:spLocks noGrp="1"/>
          </p:cNvSpPr>
          <p:nvPr>
            <p:ph type="sldNum" sz="quarter" idx="4"/>
          </p:nvPr>
        </p:nvSpPr>
        <p:spPr/>
        <p:txBody>
          <a:bodyPr/>
          <a:lstStyle/>
          <a:p>
            <a:fld id="{E75FF4DE-8BE1-422A-93E8-8BDA71D6010B}" type="slidenum">
              <a:rPr lang="en-US" smtClean="0"/>
              <a:t>17</a:t>
            </a:fld>
            <a:endParaRPr lang="en-US"/>
          </a:p>
        </p:txBody>
      </p:sp>
    </p:spTree>
    <p:extLst>
      <p:ext uri="{BB962C8B-B14F-4D97-AF65-F5344CB8AC3E}">
        <p14:creationId xmlns:p14="http://schemas.microsoft.com/office/powerpoint/2010/main" val="579500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0A4CA-D52F-284B-5699-32D850DCBE1B}"/>
              </a:ext>
            </a:extLst>
          </p:cNvPr>
          <p:cNvSpPr>
            <a:spLocks noGrp="1"/>
          </p:cNvSpPr>
          <p:nvPr>
            <p:ph type="title"/>
          </p:nvPr>
        </p:nvSpPr>
        <p:spPr/>
        <p:txBody>
          <a:bodyPr/>
          <a:lstStyle/>
          <a:p>
            <a:r>
              <a:rPr lang="en-US" dirty="0"/>
              <a:t>Other Examples and References</a:t>
            </a:r>
          </a:p>
        </p:txBody>
      </p:sp>
      <p:sp>
        <p:nvSpPr>
          <p:cNvPr id="3" name="Content Placeholder 2">
            <a:extLst>
              <a:ext uri="{FF2B5EF4-FFF2-40B4-BE49-F238E27FC236}">
                <a16:creationId xmlns:a16="http://schemas.microsoft.com/office/drawing/2014/main" id="{10822659-4335-5784-5888-1C3EB1DEAEFB}"/>
              </a:ext>
            </a:extLst>
          </p:cNvPr>
          <p:cNvSpPr>
            <a:spLocks noGrp="1"/>
          </p:cNvSpPr>
          <p:nvPr>
            <p:ph idx="1"/>
          </p:nvPr>
        </p:nvSpPr>
        <p:spPr/>
        <p:txBody>
          <a:bodyPr>
            <a:normAutofit fontScale="92500" lnSpcReduction="20000"/>
          </a:bodyPr>
          <a:lstStyle/>
          <a:p>
            <a:r>
              <a:rPr lang="en-US" dirty="0"/>
              <a:t>Top 9 Ethical Dilemmas of AI and How to Navigate Them in 2022 (</a:t>
            </a:r>
            <a:r>
              <a:rPr lang="en-US" dirty="0">
                <a:hlinkClick r:id="rId3"/>
              </a:rPr>
              <a:t>https://research.aimultiple.com/ai-ethics/</a:t>
            </a:r>
            <a:r>
              <a:rPr lang="en-US" dirty="0"/>
              <a:t>) </a:t>
            </a:r>
          </a:p>
          <a:p>
            <a:endParaRPr lang="en-US" dirty="0"/>
          </a:p>
          <a:p>
            <a:r>
              <a:rPr lang="en-US" dirty="0"/>
              <a:t>Jumpstart Article on "AI Gone Wrong 5 Biggest AI Failures of All Time" </a:t>
            </a:r>
            <a:r>
              <a:rPr lang="en-US" dirty="0">
                <a:hlinkClick r:id="rId4"/>
              </a:rPr>
              <a:t>https://www.jumpstartmag.com/ai-gone-wrong-5-biggest-ai-failures-of-all-time/</a:t>
            </a:r>
            <a:r>
              <a:rPr lang="en-US" dirty="0"/>
              <a:t> </a:t>
            </a:r>
          </a:p>
          <a:p>
            <a:endParaRPr lang="en-US" dirty="0"/>
          </a:p>
          <a:p>
            <a:r>
              <a:rPr lang="en-US" dirty="0"/>
              <a:t>Rogan grills Zuckerberg on how Facebook moderates’ controversial content (</a:t>
            </a:r>
            <a:r>
              <a:rPr lang="en-US" dirty="0">
                <a:hlinkClick r:id="rId5"/>
              </a:rPr>
              <a:t>https://www.youtube.com/watch?v=irCFLEVUuIo</a:t>
            </a:r>
            <a:r>
              <a:rPr lang="en-US" dirty="0"/>
              <a:t>) </a:t>
            </a:r>
          </a:p>
        </p:txBody>
      </p:sp>
      <p:sp>
        <p:nvSpPr>
          <p:cNvPr id="4" name="Slide Number Placeholder 3">
            <a:extLst>
              <a:ext uri="{FF2B5EF4-FFF2-40B4-BE49-F238E27FC236}">
                <a16:creationId xmlns:a16="http://schemas.microsoft.com/office/drawing/2014/main" id="{B2A09EA0-B78E-7A76-2733-527088F317DB}"/>
              </a:ext>
            </a:extLst>
          </p:cNvPr>
          <p:cNvSpPr>
            <a:spLocks noGrp="1"/>
          </p:cNvSpPr>
          <p:nvPr>
            <p:ph type="sldNum" sz="quarter" idx="4"/>
          </p:nvPr>
        </p:nvSpPr>
        <p:spPr/>
        <p:txBody>
          <a:bodyPr/>
          <a:lstStyle/>
          <a:p>
            <a:fld id="{E75FF4DE-8BE1-422A-93E8-8BDA71D6010B}" type="slidenum">
              <a:rPr lang="en-US" smtClean="0"/>
              <a:t>18</a:t>
            </a:fld>
            <a:endParaRPr lang="en-US"/>
          </a:p>
        </p:txBody>
      </p:sp>
    </p:spTree>
    <p:extLst>
      <p:ext uri="{BB962C8B-B14F-4D97-AF65-F5344CB8AC3E}">
        <p14:creationId xmlns:p14="http://schemas.microsoft.com/office/powerpoint/2010/main" val="3942854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16564-AA40-19C9-48FE-D2BA1E897858}"/>
              </a:ext>
            </a:extLst>
          </p:cNvPr>
          <p:cNvSpPr>
            <a:spLocks noGrp="1"/>
          </p:cNvSpPr>
          <p:nvPr>
            <p:ph type="title"/>
          </p:nvPr>
        </p:nvSpPr>
        <p:spPr>
          <a:xfrm>
            <a:off x="3025697" y="2374746"/>
            <a:ext cx="3639833" cy="571500"/>
          </a:xfrm>
        </p:spPr>
        <p:txBody>
          <a:bodyPr/>
          <a:lstStyle/>
          <a:p>
            <a:r>
              <a:rPr lang="en-US" sz="5000" dirty="0"/>
              <a:t>Questions?</a:t>
            </a:r>
          </a:p>
        </p:txBody>
      </p:sp>
      <p:sp>
        <p:nvSpPr>
          <p:cNvPr id="3" name="Slide Number Placeholder 2">
            <a:extLst>
              <a:ext uri="{FF2B5EF4-FFF2-40B4-BE49-F238E27FC236}">
                <a16:creationId xmlns:a16="http://schemas.microsoft.com/office/drawing/2014/main" id="{7BE34277-8B27-B31A-B665-8A12FC823F27}"/>
              </a:ext>
            </a:extLst>
          </p:cNvPr>
          <p:cNvSpPr>
            <a:spLocks noGrp="1"/>
          </p:cNvSpPr>
          <p:nvPr>
            <p:ph type="sldNum" sz="quarter" idx="4"/>
          </p:nvPr>
        </p:nvSpPr>
        <p:spPr/>
        <p:txBody>
          <a:bodyPr/>
          <a:lstStyle/>
          <a:p>
            <a:fld id="{E75FF4DE-8BE1-422A-93E8-8BDA71D6010B}" type="slidenum">
              <a:rPr lang="en-US" smtClean="0"/>
              <a:t>19</a:t>
            </a:fld>
            <a:endParaRPr lang="en-US"/>
          </a:p>
        </p:txBody>
      </p:sp>
    </p:spTree>
    <p:extLst>
      <p:ext uri="{BB962C8B-B14F-4D97-AF65-F5344CB8AC3E}">
        <p14:creationId xmlns:p14="http://schemas.microsoft.com/office/powerpoint/2010/main" val="617860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64404-2DCA-114E-8794-A783743F20E6}"/>
              </a:ext>
            </a:extLst>
          </p:cNvPr>
          <p:cNvSpPr>
            <a:spLocks noGrp="1"/>
          </p:cNvSpPr>
          <p:nvPr>
            <p:ph type="title"/>
          </p:nvPr>
        </p:nvSpPr>
        <p:spPr/>
        <p:txBody>
          <a:bodyPr/>
          <a:lstStyle/>
          <a:p>
            <a:r>
              <a:rPr lang="en-US" dirty="0"/>
              <a:t>Data Ethics is not a joke!</a:t>
            </a:r>
          </a:p>
        </p:txBody>
      </p:sp>
      <p:grpSp>
        <p:nvGrpSpPr>
          <p:cNvPr id="5" name="Group 4">
            <a:extLst>
              <a:ext uri="{FF2B5EF4-FFF2-40B4-BE49-F238E27FC236}">
                <a16:creationId xmlns:a16="http://schemas.microsoft.com/office/drawing/2014/main" id="{E70FFC2D-F963-9545-B003-10EB21973976}"/>
              </a:ext>
            </a:extLst>
          </p:cNvPr>
          <p:cNvGrpSpPr/>
          <p:nvPr/>
        </p:nvGrpSpPr>
        <p:grpSpPr>
          <a:xfrm>
            <a:off x="3514947" y="866787"/>
            <a:ext cx="2114106" cy="2717074"/>
            <a:chOff x="5830270" y="1651769"/>
            <a:chExt cx="3351200" cy="3748134"/>
          </a:xfrm>
        </p:grpSpPr>
        <p:pic>
          <p:nvPicPr>
            <p:cNvPr id="6" name="Picture 5">
              <a:extLst>
                <a:ext uri="{FF2B5EF4-FFF2-40B4-BE49-F238E27FC236}">
                  <a16:creationId xmlns:a16="http://schemas.microsoft.com/office/drawing/2014/main" id="{F0EE7675-84E7-D44B-8734-9F3CDA815C12}"/>
                </a:ext>
              </a:extLst>
            </p:cNvPr>
            <p:cNvPicPr>
              <a:picLocks noChangeAspect="1"/>
            </p:cNvPicPr>
            <p:nvPr/>
          </p:nvPicPr>
          <p:blipFill>
            <a:blip r:embed="rId3"/>
            <a:stretch>
              <a:fillRect/>
            </a:stretch>
          </p:blipFill>
          <p:spPr>
            <a:xfrm>
              <a:off x="5830270" y="2137720"/>
              <a:ext cx="3351200" cy="3262183"/>
            </a:xfrm>
            <a:prstGeom prst="rect">
              <a:avLst/>
            </a:prstGeom>
          </p:spPr>
        </p:pic>
        <p:pic>
          <p:nvPicPr>
            <p:cNvPr id="7" name="Picture 6">
              <a:extLst>
                <a:ext uri="{FF2B5EF4-FFF2-40B4-BE49-F238E27FC236}">
                  <a16:creationId xmlns:a16="http://schemas.microsoft.com/office/drawing/2014/main" id="{28354AA6-A958-A644-A9D3-83AEDFA22D7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68010" y="1651769"/>
              <a:ext cx="2825578" cy="497302"/>
            </a:xfrm>
            <a:prstGeom prst="rect">
              <a:avLst/>
            </a:prstGeom>
          </p:spPr>
        </p:pic>
      </p:grpSp>
      <p:pic>
        <p:nvPicPr>
          <p:cNvPr id="9" name="Picture 8">
            <a:extLst>
              <a:ext uri="{FF2B5EF4-FFF2-40B4-BE49-F238E27FC236}">
                <a16:creationId xmlns:a16="http://schemas.microsoft.com/office/drawing/2014/main" id="{2BE7FDCF-AD69-F94A-961F-BB4D2922942E}"/>
              </a:ext>
            </a:extLst>
          </p:cNvPr>
          <p:cNvPicPr>
            <a:picLocks noChangeAspect="1"/>
          </p:cNvPicPr>
          <p:nvPr/>
        </p:nvPicPr>
        <p:blipFill>
          <a:blip r:embed="rId5"/>
          <a:stretch>
            <a:fillRect/>
          </a:stretch>
        </p:blipFill>
        <p:spPr>
          <a:xfrm>
            <a:off x="5901808" y="1321743"/>
            <a:ext cx="2319221" cy="2053015"/>
          </a:xfrm>
          <a:prstGeom prst="rect">
            <a:avLst/>
          </a:prstGeom>
        </p:spPr>
      </p:pic>
      <p:pic>
        <p:nvPicPr>
          <p:cNvPr id="10" name="Picture 9">
            <a:extLst>
              <a:ext uri="{FF2B5EF4-FFF2-40B4-BE49-F238E27FC236}">
                <a16:creationId xmlns:a16="http://schemas.microsoft.com/office/drawing/2014/main" id="{0CAB0257-8120-D240-A1FF-1AC5AE39D18B}"/>
              </a:ext>
            </a:extLst>
          </p:cNvPr>
          <p:cNvPicPr>
            <a:picLocks noChangeAspect="1"/>
          </p:cNvPicPr>
          <p:nvPr/>
        </p:nvPicPr>
        <p:blipFill>
          <a:blip r:embed="rId6"/>
          <a:stretch>
            <a:fillRect/>
          </a:stretch>
        </p:blipFill>
        <p:spPr>
          <a:xfrm>
            <a:off x="5932092" y="866786"/>
            <a:ext cx="1293034" cy="365208"/>
          </a:xfrm>
          <a:prstGeom prst="rect">
            <a:avLst/>
          </a:prstGeom>
        </p:spPr>
      </p:pic>
      <p:pic>
        <p:nvPicPr>
          <p:cNvPr id="11" name="Picture 10">
            <a:extLst>
              <a:ext uri="{FF2B5EF4-FFF2-40B4-BE49-F238E27FC236}">
                <a16:creationId xmlns:a16="http://schemas.microsoft.com/office/drawing/2014/main" id="{AAF80A69-8AE4-4648-A03D-AC51210B3B37}"/>
              </a:ext>
            </a:extLst>
          </p:cNvPr>
          <p:cNvPicPr>
            <a:picLocks noChangeAspect="1"/>
          </p:cNvPicPr>
          <p:nvPr/>
        </p:nvPicPr>
        <p:blipFill>
          <a:blip r:embed="rId7"/>
          <a:stretch>
            <a:fillRect/>
          </a:stretch>
        </p:blipFill>
        <p:spPr>
          <a:xfrm>
            <a:off x="463795" y="1112679"/>
            <a:ext cx="2748113" cy="2263152"/>
          </a:xfrm>
          <a:prstGeom prst="rect">
            <a:avLst/>
          </a:prstGeom>
        </p:spPr>
      </p:pic>
      <p:pic>
        <p:nvPicPr>
          <p:cNvPr id="12" name="Picture 11">
            <a:extLst>
              <a:ext uri="{FF2B5EF4-FFF2-40B4-BE49-F238E27FC236}">
                <a16:creationId xmlns:a16="http://schemas.microsoft.com/office/drawing/2014/main" id="{AF434E97-988F-AD48-9975-F34DF8C4F957}"/>
              </a:ext>
            </a:extLst>
          </p:cNvPr>
          <p:cNvPicPr>
            <a:picLocks noChangeAspect="1"/>
          </p:cNvPicPr>
          <p:nvPr/>
        </p:nvPicPr>
        <p:blipFill>
          <a:blip r:embed="rId8"/>
          <a:stretch>
            <a:fillRect/>
          </a:stretch>
        </p:blipFill>
        <p:spPr>
          <a:xfrm>
            <a:off x="457200" y="635554"/>
            <a:ext cx="1403912" cy="462465"/>
          </a:xfrm>
          <a:prstGeom prst="rect">
            <a:avLst/>
          </a:prstGeom>
        </p:spPr>
      </p:pic>
      <p:sp>
        <p:nvSpPr>
          <p:cNvPr id="8" name="Content Placeholder 2">
            <a:extLst>
              <a:ext uri="{FF2B5EF4-FFF2-40B4-BE49-F238E27FC236}">
                <a16:creationId xmlns:a16="http://schemas.microsoft.com/office/drawing/2014/main" id="{843BEB14-333C-80DB-5BD9-600599F6BF74}"/>
              </a:ext>
            </a:extLst>
          </p:cNvPr>
          <p:cNvSpPr txBox="1">
            <a:spLocks/>
          </p:cNvSpPr>
          <p:nvPr/>
        </p:nvSpPr>
        <p:spPr>
          <a:xfrm>
            <a:off x="457200" y="3507082"/>
            <a:ext cx="8229600" cy="769631"/>
          </a:xfrm>
          <a:prstGeom prst="rect">
            <a:avLst/>
          </a:prstGeom>
        </p:spPr>
        <p:txBody>
          <a:bodyPr>
            <a:normAutofit fontScale="62500" lnSpcReduction="20000"/>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AI company Anthropic agrees to pay $1.5B to settle lawsuit with authors </a:t>
            </a:r>
            <a:r>
              <a:rPr lang="en-US" dirty="0">
                <a:hlinkClick r:id="rId9"/>
              </a:rPr>
              <a:t>https://www.nbcnews.com/tech/tech-news/anthropic-settlement-lawsuit-authors-rcna229422</a:t>
            </a:r>
            <a:r>
              <a:rPr lang="en-US" dirty="0"/>
              <a:t> </a:t>
            </a:r>
          </a:p>
        </p:txBody>
      </p:sp>
      <p:sp>
        <p:nvSpPr>
          <p:cNvPr id="2" name="Slide Number Placeholder 1">
            <a:extLst>
              <a:ext uri="{FF2B5EF4-FFF2-40B4-BE49-F238E27FC236}">
                <a16:creationId xmlns:a16="http://schemas.microsoft.com/office/drawing/2014/main" id="{0F546723-4F92-4FC5-9959-FAAAC1E6F0E4}"/>
              </a:ext>
            </a:extLst>
          </p:cNvPr>
          <p:cNvSpPr>
            <a:spLocks noGrp="1"/>
          </p:cNvSpPr>
          <p:nvPr>
            <p:ph type="sldNum" sz="quarter" idx="4"/>
          </p:nvPr>
        </p:nvSpPr>
        <p:spPr/>
        <p:txBody>
          <a:bodyPr/>
          <a:lstStyle/>
          <a:p>
            <a:fld id="{E75FF4DE-8BE1-422A-93E8-8BDA71D6010B}" type="slidenum">
              <a:rPr lang="en-US" smtClean="0"/>
              <a:t>2</a:t>
            </a:fld>
            <a:endParaRPr lang="en-US"/>
          </a:p>
        </p:txBody>
      </p:sp>
    </p:spTree>
    <p:extLst>
      <p:ext uri="{BB962C8B-B14F-4D97-AF65-F5344CB8AC3E}">
        <p14:creationId xmlns:p14="http://schemas.microsoft.com/office/powerpoint/2010/main" val="2524627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3" name="Picture 2">
            <a:extLst>
              <a:ext uri="{FF2B5EF4-FFF2-40B4-BE49-F238E27FC236}">
                <a16:creationId xmlns:a16="http://schemas.microsoft.com/office/drawing/2014/main" id="{CD6EDBDA-EAFC-4348-A694-3F771995ADC0}"/>
              </a:ext>
            </a:extLst>
          </p:cNvPr>
          <p:cNvPicPr>
            <a:picLocks noChangeAspect="1"/>
          </p:cNvPicPr>
          <p:nvPr/>
        </p:nvPicPr>
        <p:blipFill>
          <a:blip r:embed="rId3"/>
          <a:stretch>
            <a:fillRect/>
          </a:stretch>
        </p:blipFill>
        <p:spPr>
          <a:xfrm>
            <a:off x="7191754" y="2502380"/>
            <a:ext cx="1745283" cy="2471321"/>
          </a:xfrm>
          <a:prstGeom prst="rect">
            <a:avLst/>
          </a:prstGeom>
        </p:spPr>
      </p:pic>
      <p:sp>
        <p:nvSpPr>
          <p:cNvPr id="69" name="Google Shape;69;p15"/>
          <p:cNvSpPr txBox="1">
            <a:spLocks noGrp="1"/>
          </p:cNvSpPr>
          <p:nvPr>
            <p:ph type="title"/>
          </p:nvPr>
        </p:nvSpPr>
        <p:spPr>
          <a:prstGeom prst="rect">
            <a:avLst/>
          </a:prstGeom>
        </p:spPr>
        <p:txBody>
          <a:bodyPr spcFirstLastPara="1" wrap="square" lIns="91425" tIns="91425" rIns="91425" bIns="91425" anchor="ctr" anchorCtr="0">
            <a:noAutofit/>
          </a:bodyPr>
          <a:lstStyle/>
          <a:p>
            <a:pPr lvl="0">
              <a:spcBef>
                <a:spcPts val="0"/>
              </a:spcBef>
            </a:pPr>
            <a:r>
              <a:rPr lang="en-US" dirty="0"/>
              <a:t>The Good, the Bad and the Ugly</a:t>
            </a:r>
            <a:endParaRPr dirty="0"/>
          </a:p>
        </p:txBody>
      </p:sp>
      <p:sp>
        <p:nvSpPr>
          <p:cNvPr id="70" name="Google Shape;70;p15"/>
          <p:cNvSpPr txBox="1">
            <a:spLocks noGrp="1"/>
          </p:cNvSpPr>
          <p:nvPr>
            <p:ph idx="1"/>
          </p:nvPr>
        </p:nvSpPr>
        <p:spPr>
          <a:xfrm>
            <a:off x="132576" y="571500"/>
            <a:ext cx="7494950" cy="4241329"/>
          </a:xfrm>
          <a:prstGeom prst="rect">
            <a:avLst/>
          </a:prstGeom>
        </p:spPr>
        <p:txBody>
          <a:bodyPr spcFirstLastPara="1" wrap="square" lIns="91425" tIns="91425" rIns="91425" bIns="91425" anchor="t" anchorCtr="0">
            <a:noAutofit/>
          </a:bodyPr>
          <a:lstStyle/>
          <a:p>
            <a:pPr marL="457200" lvl="0" indent="-342900" algn="l" rtl="0">
              <a:spcBef>
                <a:spcPts val="0"/>
              </a:spcBef>
              <a:spcAft>
                <a:spcPts val="1200"/>
              </a:spcAft>
              <a:buSzPts val="1800"/>
              <a:buChar char="-"/>
            </a:pPr>
            <a:r>
              <a:rPr lang="en" sz="1800" dirty="0"/>
              <a:t>Increasing efficiency, effectiveness, and competitiveness:</a:t>
            </a:r>
            <a:endParaRPr sz="1800" dirty="0"/>
          </a:p>
          <a:p>
            <a:pPr marL="914400" lvl="0" indent="-298450" algn="l" rtl="0">
              <a:spcBef>
                <a:spcPts val="0"/>
              </a:spcBef>
              <a:spcAft>
                <a:spcPts val="1200"/>
              </a:spcAft>
              <a:buClr>
                <a:schemeClr val="dk1"/>
              </a:buClr>
              <a:buSzPts val="1100"/>
              <a:buChar char="●"/>
            </a:pPr>
            <a:r>
              <a:rPr lang="en" sz="1800" dirty="0"/>
              <a:t>Data driven companies are more productive</a:t>
            </a:r>
            <a:endParaRPr sz="1800" dirty="0"/>
          </a:p>
          <a:p>
            <a:pPr marL="457200" lvl="0">
              <a:spcBef>
                <a:spcPts val="0"/>
              </a:spcBef>
              <a:spcAft>
                <a:spcPts val="1200"/>
              </a:spcAft>
              <a:buSzPts val="1800"/>
              <a:buChar char="-"/>
            </a:pPr>
            <a:r>
              <a:rPr lang="en-US" sz="1800" dirty="0"/>
              <a:t>Use of data science make the societies more secure:</a:t>
            </a:r>
          </a:p>
          <a:p>
            <a:pPr marL="914400" lvl="0" indent="-298450">
              <a:spcBef>
                <a:spcPts val="0"/>
              </a:spcBef>
              <a:spcAft>
                <a:spcPts val="1200"/>
              </a:spcAft>
              <a:buClr>
                <a:schemeClr val="dk1"/>
              </a:buClr>
              <a:buSzPts val="1100"/>
              <a:buChar char="●"/>
            </a:pPr>
            <a:r>
              <a:rPr lang="en-US" sz="1800" dirty="0"/>
              <a:t>Spam emails, fraud detection, terrorist attacks, shootings etc.</a:t>
            </a:r>
          </a:p>
          <a:p>
            <a:pPr marL="914400" indent="-298450">
              <a:spcBef>
                <a:spcPts val="0"/>
              </a:spcBef>
              <a:spcAft>
                <a:spcPts val="1200"/>
              </a:spcAft>
              <a:buClr>
                <a:schemeClr val="dk1"/>
              </a:buClr>
              <a:buSzPts val="1100"/>
              <a:buFont typeface="Arial"/>
              <a:buChar char="●"/>
            </a:pPr>
            <a:r>
              <a:rPr lang="en-US" sz="1800" dirty="0"/>
              <a:t>Use of data science make the societies more secure</a:t>
            </a:r>
          </a:p>
          <a:p>
            <a:pPr marL="457200" lvl="0" indent="-342900" algn="l" rtl="0">
              <a:spcBef>
                <a:spcPts val="0"/>
              </a:spcBef>
              <a:spcAft>
                <a:spcPts val="1200"/>
              </a:spcAft>
              <a:buSzPts val="1800"/>
              <a:buChar char="-"/>
            </a:pPr>
            <a:r>
              <a:rPr lang="en" sz="1800" dirty="0"/>
              <a:t>Misinformation:</a:t>
            </a:r>
            <a:endParaRPr lang="en" sz="1800" u="sng" dirty="0">
              <a:solidFill>
                <a:schemeClr val="hlink"/>
              </a:solidFill>
              <a:hlinkClick r:id="rId4"/>
            </a:endParaRPr>
          </a:p>
          <a:p>
            <a:pPr marL="914400" lvl="0" indent="-298450" algn="l" rtl="0">
              <a:spcBef>
                <a:spcPts val="0"/>
              </a:spcBef>
              <a:spcAft>
                <a:spcPts val="1200"/>
              </a:spcAft>
              <a:buClr>
                <a:schemeClr val="dk1"/>
              </a:buClr>
              <a:buSzPts val="1100"/>
              <a:buChar char="●"/>
            </a:pPr>
            <a:r>
              <a:rPr lang="en" sz="1800" u="sng" dirty="0">
                <a:solidFill>
                  <a:schemeClr val="hlink"/>
                </a:solidFill>
                <a:hlinkClick r:id="rId4"/>
              </a:rPr>
              <a:t>Using AI for Sign Language Translation</a:t>
            </a:r>
            <a:endParaRPr lang="en" sz="1800" dirty="0"/>
          </a:p>
          <a:p>
            <a:pPr marL="914400" lvl="0" indent="-298450" algn="l" rtl="0">
              <a:spcBef>
                <a:spcPts val="0"/>
              </a:spcBef>
              <a:spcAft>
                <a:spcPts val="1200"/>
              </a:spcAft>
              <a:buClr>
                <a:schemeClr val="dk1"/>
              </a:buClr>
              <a:buSzPts val="1100"/>
              <a:buChar char="●"/>
            </a:pPr>
            <a:r>
              <a:rPr lang="en" sz="1800" u="sng" dirty="0">
                <a:solidFill>
                  <a:schemeClr val="hlink"/>
                </a:solidFill>
                <a:hlinkClick r:id="rId5"/>
              </a:rPr>
              <a:t>Tom Cruise (Deep Fakes)</a:t>
            </a:r>
            <a:endParaRPr lang="en" sz="1800" u="sng" dirty="0">
              <a:solidFill>
                <a:schemeClr val="hlink"/>
              </a:solidFill>
            </a:endParaRPr>
          </a:p>
          <a:p>
            <a:pPr marL="914400" lvl="0" indent="-298450" algn="l" rtl="0">
              <a:spcBef>
                <a:spcPts val="0"/>
              </a:spcBef>
              <a:spcAft>
                <a:spcPts val="1200"/>
              </a:spcAft>
              <a:buClr>
                <a:schemeClr val="dk1"/>
              </a:buClr>
              <a:buSzPts val="1100"/>
              <a:buChar char="●"/>
            </a:pPr>
            <a:r>
              <a:rPr lang="en" sz="1800" u="sng" dirty="0">
                <a:solidFill>
                  <a:schemeClr val="hlink"/>
                </a:solidFill>
                <a:hlinkClick r:id="rId6"/>
              </a:rPr>
              <a:t>Barack Obama (Deep Fakes)</a:t>
            </a:r>
            <a:endParaRPr sz="1800" dirty="0"/>
          </a:p>
        </p:txBody>
      </p:sp>
      <p:sp>
        <p:nvSpPr>
          <p:cNvPr id="2" name="Slide Number Placeholder 1">
            <a:extLst>
              <a:ext uri="{FF2B5EF4-FFF2-40B4-BE49-F238E27FC236}">
                <a16:creationId xmlns:a16="http://schemas.microsoft.com/office/drawing/2014/main" id="{BA2A2B08-86F9-72BC-E349-67F4CD557BAC}"/>
              </a:ext>
            </a:extLst>
          </p:cNvPr>
          <p:cNvSpPr>
            <a:spLocks noGrp="1"/>
          </p:cNvSpPr>
          <p:nvPr>
            <p:ph type="sldNum" sz="quarter" idx="4"/>
          </p:nvPr>
        </p:nvSpPr>
        <p:spPr/>
        <p:txBody>
          <a:bodyPr/>
          <a:lstStyle/>
          <a:p>
            <a:fld id="{E75FF4DE-8BE1-422A-93E8-8BDA71D6010B}" type="slidenum">
              <a:rPr lang="en-US" smtClean="0"/>
              <a:t>3</a:t>
            </a:fld>
            <a:endParaRPr lang="en-US"/>
          </a:p>
        </p:txBody>
      </p:sp>
    </p:spTree>
    <p:extLst>
      <p:ext uri="{BB962C8B-B14F-4D97-AF65-F5344CB8AC3E}">
        <p14:creationId xmlns:p14="http://schemas.microsoft.com/office/powerpoint/2010/main" val="2804108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B0664-D0F0-A941-8D8E-D750A0E0353A}"/>
              </a:ext>
            </a:extLst>
          </p:cNvPr>
          <p:cNvSpPr>
            <a:spLocks noGrp="1"/>
          </p:cNvSpPr>
          <p:nvPr>
            <p:ph type="title"/>
          </p:nvPr>
        </p:nvSpPr>
        <p:spPr/>
        <p:txBody>
          <a:bodyPr/>
          <a:lstStyle/>
          <a:p>
            <a:r>
              <a:rPr lang="en-US" dirty="0"/>
              <a:t>Ethics, Privacy, Legal Issues, and DS</a:t>
            </a:r>
          </a:p>
        </p:txBody>
      </p:sp>
      <p:sp>
        <p:nvSpPr>
          <p:cNvPr id="3" name="Content Placeholder 2">
            <a:extLst>
              <a:ext uri="{FF2B5EF4-FFF2-40B4-BE49-F238E27FC236}">
                <a16:creationId xmlns:a16="http://schemas.microsoft.com/office/drawing/2014/main" id="{7B7FB98D-3FD3-DE43-87AC-3173735B65F0}"/>
              </a:ext>
            </a:extLst>
          </p:cNvPr>
          <p:cNvSpPr>
            <a:spLocks noGrp="1"/>
          </p:cNvSpPr>
          <p:nvPr>
            <p:ph idx="1"/>
          </p:nvPr>
        </p:nvSpPr>
        <p:spPr/>
        <p:txBody>
          <a:bodyPr>
            <a:normAutofit fontScale="92500" lnSpcReduction="10000"/>
          </a:bodyPr>
          <a:lstStyle/>
          <a:p>
            <a:pPr marL="0" indent="0">
              <a:buNone/>
            </a:pPr>
            <a:r>
              <a:rPr lang="en-US" dirty="0"/>
              <a:t>Based on the nature of a project, you might see different issues at different stages,</a:t>
            </a:r>
          </a:p>
          <a:p>
            <a:r>
              <a:rPr lang="en-US" dirty="0"/>
              <a:t>Initiating the project</a:t>
            </a:r>
          </a:p>
          <a:p>
            <a:r>
              <a:rPr lang="en-US" dirty="0"/>
              <a:t>Creating the dataset (e.g. surveying)</a:t>
            </a:r>
          </a:p>
          <a:p>
            <a:r>
              <a:rPr lang="en-US" dirty="0"/>
              <a:t>Cleaning the dataset </a:t>
            </a:r>
          </a:p>
          <a:p>
            <a:r>
              <a:rPr lang="en-US" dirty="0"/>
              <a:t>Building the model</a:t>
            </a:r>
          </a:p>
          <a:p>
            <a:r>
              <a:rPr lang="en-US" dirty="0"/>
              <a:t>Presenting the findings</a:t>
            </a:r>
          </a:p>
          <a:p>
            <a:r>
              <a:rPr lang="en-US" dirty="0"/>
              <a:t>Sharing with others</a:t>
            </a:r>
          </a:p>
          <a:p>
            <a:r>
              <a:rPr lang="en-US" dirty="0"/>
              <a:t>…</a:t>
            </a:r>
          </a:p>
        </p:txBody>
      </p:sp>
      <p:sp>
        <p:nvSpPr>
          <p:cNvPr id="4" name="Slide Number Placeholder 3">
            <a:extLst>
              <a:ext uri="{FF2B5EF4-FFF2-40B4-BE49-F238E27FC236}">
                <a16:creationId xmlns:a16="http://schemas.microsoft.com/office/drawing/2014/main" id="{BE701077-786F-D340-CAED-41611799E090}"/>
              </a:ext>
            </a:extLst>
          </p:cNvPr>
          <p:cNvSpPr>
            <a:spLocks noGrp="1"/>
          </p:cNvSpPr>
          <p:nvPr>
            <p:ph type="sldNum" sz="quarter" idx="4"/>
          </p:nvPr>
        </p:nvSpPr>
        <p:spPr/>
        <p:txBody>
          <a:bodyPr/>
          <a:lstStyle/>
          <a:p>
            <a:fld id="{E75FF4DE-8BE1-422A-93E8-8BDA71D6010B}" type="slidenum">
              <a:rPr lang="en-US" smtClean="0"/>
              <a:t>4</a:t>
            </a:fld>
            <a:endParaRPr lang="en-US"/>
          </a:p>
        </p:txBody>
      </p:sp>
    </p:spTree>
    <p:extLst>
      <p:ext uri="{BB962C8B-B14F-4D97-AF65-F5344CB8AC3E}">
        <p14:creationId xmlns:p14="http://schemas.microsoft.com/office/powerpoint/2010/main" val="3002810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DA6AF-E350-3440-A53C-1CB7CF91D639}"/>
              </a:ext>
            </a:extLst>
          </p:cNvPr>
          <p:cNvSpPr>
            <a:spLocks noGrp="1"/>
          </p:cNvSpPr>
          <p:nvPr>
            <p:ph type="title"/>
          </p:nvPr>
        </p:nvSpPr>
        <p:spPr/>
        <p:txBody>
          <a:bodyPr/>
          <a:lstStyle/>
          <a:p>
            <a:r>
              <a:rPr lang="en-US" dirty="0"/>
              <a:t>AI Enabled Surveillance</a:t>
            </a:r>
          </a:p>
        </p:txBody>
      </p:sp>
      <p:pic>
        <p:nvPicPr>
          <p:cNvPr id="4" name="Picture 3">
            <a:extLst>
              <a:ext uri="{FF2B5EF4-FFF2-40B4-BE49-F238E27FC236}">
                <a16:creationId xmlns:a16="http://schemas.microsoft.com/office/drawing/2014/main" id="{096CBFEE-66F0-0C47-BB34-78DE60AAEBF6}"/>
              </a:ext>
            </a:extLst>
          </p:cNvPr>
          <p:cNvPicPr>
            <a:picLocks noChangeAspect="1"/>
          </p:cNvPicPr>
          <p:nvPr/>
        </p:nvPicPr>
        <p:blipFill>
          <a:blip r:embed="rId3"/>
          <a:stretch>
            <a:fillRect/>
          </a:stretch>
        </p:blipFill>
        <p:spPr>
          <a:xfrm>
            <a:off x="381609" y="1224918"/>
            <a:ext cx="3494285" cy="2256964"/>
          </a:xfrm>
          <a:prstGeom prst="rect">
            <a:avLst/>
          </a:prstGeom>
        </p:spPr>
      </p:pic>
      <p:pic>
        <p:nvPicPr>
          <p:cNvPr id="5" name="Picture 4">
            <a:extLst>
              <a:ext uri="{FF2B5EF4-FFF2-40B4-BE49-F238E27FC236}">
                <a16:creationId xmlns:a16="http://schemas.microsoft.com/office/drawing/2014/main" id="{F32B99EF-3041-8F48-A9B5-83C57A89D7B3}"/>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088691" y="1183249"/>
            <a:ext cx="3382002" cy="2252466"/>
          </a:xfrm>
          <a:prstGeom prst="rect">
            <a:avLst/>
          </a:prstGeom>
        </p:spPr>
      </p:pic>
      <p:sp>
        <p:nvSpPr>
          <p:cNvPr id="6" name="TextBox 5">
            <a:extLst>
              <a:ext uri="{FF2B5EF4-FFF2-40B4-BE49-F238E27FC236}">
                <a16:creationId xmlns:a16="http://schemas.microsoft.com/office/drawing/2014/main" id="{203BEEAF-CDE1-3743-9A10-23988F1AE1DF}"/>
              </a:ext>
            </a:extLst>
          </p:cNvPr>
          <p:cNvSpPr txBox="1"/>
          <p:nvPr/>
        </p:nvSpPr>
        <p:spPr>
          <a:xfrm>
            <a:off x="5008990" y="3435715"/>
            <a:ext cx="3957792" cy="461665"/>
          </a:xfrm>
          <a:prstGeom prst="rect">
            <a:avLst/>
          </a:prstGeom>
          <a:noFill/>
        </p:spPr>
        <p:txBody>
          <a:bodyPr wrap="square" rtlCol="0">
            <a:spAutoFit/>
          </a:bodyPr>
          <a:lstStyle/>
          <a:p>
            <a:r>
              <a:rPr lang="en-US" sz="1200" dirty="0">
                <a:hlinkClick r:id="rId5"/>
              </a:rPr>
              <a:t>https://www.nytimes.com/2018/07/08/business/china-surveillance-technology.html</a:t>
            </a:r>
            <a:r>
              <a:rPr lang="en-US" sz="1200" dirty="0"/>
              <a:t> </a:t>
            </a:r>
          </a:p>
        </p:txBody>
      </p:sp>
      <p:sp>
        <p:nvSpPr>
          <p:cNvPr id="7" name="TextBox 6">
            <a:extLst>
              <a:ext uri="{FF2B5EF4-FFF2-40B4-BE49-F238E27FC236}">
                <a16:creationId xmlns:a16="http://schemas.microsoft.com/office/drawing/2014/main" id="{189D8DAD-516D-F44E-8FB7-71C55ACFDA64}"/>
              </a:ext>
            </a:extLst>
          </p:cNvPr>
          <p:cNvSpPr txBox="1"/>
          <p:nvPr/>
        </p:nvSpPr>
        <p:spPr>
          <a:xfrm>
            <a:off x="381609" y="855586"/>
            <a:ext cx="2809102" cy="369332"/>
          </a:xfrm>
          <a:prstGeom prst="rect">
            <a:avLst/>
          </a:prstGeom>
          <a:noFill/>
        </p:spPr>
        <p:txBody>
          <a:bodyPr wrap="none" rtlCol="0">
            <a:spAutoFit/>
          </a:bodyPr>
          <a:lstStyle/>
          <a:p>
            <a:r>
              <a:rPr lang="en-US" dirty="0"/>
              <a:t>Goal: Determining terrorists</a:t>
            </a:r>
          </a:p>
        </p:txBody>
      </p:sp>
      <p:sp>
        <p:nvSpPr>
          <p:cNvPr id="8" name="TextBox 7">
            <a:extLst>
              <a:ext uri="{FF2B5EF4-FFF2-40B4-BE49-F238E27FC236}">
                <a16:creationId xmlns:a16="http://schemas.microsoft.com/office/drawing/2014/main" id="{0A52983C-79F4-0245-BF51-46BAC5F476D3}"/>
              </a:ext>
            </a:extLst>
          </p:cNvPr>
          <p:cNvSpPr txBox="1"/>
          <p:nvPr/>
        </p:nvSpPr>
        <p:spPr>
          <a:xfrm>
            <a:off x="303190" y="3528048"/>
            <a:ext cx="4112280" cy="369332"/>
          </a:xfrm>
          <a:prstGeom prst="rect">
            <a:avLst/>
          </a:prstGeom>
          <a:noFill/>
        </p:spPr>
        <p:txBody>
          <a:bodyPr wrap="none" rtlCol="0">
            <a:spAutoFit/>
          </a:bodyPr>
          <a:lstStyle/>
          <a:p>
            <a:r>
              <a:rPr lang="en-US" dirty="0"/>
              <a:t>What if someone is having a heart attack?</a:t>
            </a:r>
          </a:p>
        </p:txBody>
      </p:sp>
      <p:sp>
        <p:nvSpPr>
          <p:cNvPr id="10" name="Rectangle 9">
            <a:extLst>
              <a:ext uri="{FF2B5EF4-FFF2-40B4-BE49-F238E27FC236}">
                <a16:creationId xmlns:a16="http://schemas.microsoft.com/office/drawing/2014/main" id="{E8293399-3149-D247-BCB2-259C9B93A73B}"/>
              </a:ext>
            </a:extLst>
          </p:cNvPr>
          <p:cNvSpPr/>
          <p:nvPr/>
        </p:nvSpPr>
        <p:spPr>
          <a:xfrm>
            <a:off x="4816311" y="578587"/>
            <a:ext cx="4835689" cy="646331"/>
          </a:xfrm>
          <a:prstGeom prst="rect">
            <a:avLst/>
          </a:prstGeom>
        </p:spPr>
        <p:txBody>
          <a:bodyPr wrap="square">
            <a:spAutoFit/>
          </a:bodyPr>
          <a:lstStyle/>
          <a:p>
            <a:r>
              <a:rPr lang="en-US" dirty="0">
                <a:solidFill>
                  <a:srgbClr val="333333"/>
                </a:solidFill>
                <a:latin typeface="nyt-imperial"/>
              </a:rPr>
              <a:t>Goal: Catching terrorists, criminals, drug traffickers</a:t>
            </a:r>
            <a:endParaRPr lang="en-US" dirty="0"/>
          </a:p>
        </p:txBody>
      </p:sp>
      <p:sp>
        <p:nvSpPr>
          <p:cNvPr id="11" name="Rectangle 10">
            <a:extLst>
              <a:ext uri="{FF2B5EF4-FFF2-40B4-BE49-F238E27FC236}">
                <a16:creationId xmlns:a16="http://schemas.microsoft.com/office/drawing/2014/main" id="{DED31205-872E-694D-83FF-FAF6AEA403C7}"/>
              </a:ext>
            </a:extLst>
          </p:cNvPr>
          <p:cNvSpPr/>
          <p:nvPr/>
        </p:nvSpPr>
        <p:spPr>
          <a:xfrm>
            <a:off x="4721082" y="3897380"/>
            <a:ext cx="4117217" cy="1077218"/>
          </a:xfrm>
          <a:prstGeom prst="rect">
            <a:avLst/>
          </a:prstGeom>
        </p:spPr>
        <p:txBody>
          <a:bodyPr wrap="none">
            <a:spAutoFit/>
          </a:bodyPr>
          <a:lstStyle/>
          <a:p>
            <a:r>
              <a:rPr lang="en-US" sz="1600" dirty="0">
                <a:solidFill>
                  <a:srgbClr val="333333"/>
                </a:solidFill>
                <a:latin typeface="nyt-imperial"/>
              </a:rPr>
              <a:t>Current Use: </a:t>
            </a:r>
          </a:p>
          <a:p>
            <a:pPr marL="285750" indent="-285750">
              <a:buFont typeface="Arial" panose="020B0604020202020204" pitchFamily="34" charset="0"/>
              <a:buChar char="•"/>
            </a:pPr>
            <a:r>
              <a:rPr lang="en-US" sz="1600" dirty="0">
                <a:solidFill>
                  <a:srgbClr val="333333"/>
                </a:solidFill>
                <a:latin typeface="nyt-imperial"/>
              </a:rPr>
              <a:t>Monitoring political activists and minorities </a:t>
            </a:r>
          </a:p>
          <a:p>
            <a:pPr marL="285750" indent="-285750">
              <a:buFont typeface="Arial" panose="020B0604020202020204" pitchFamily="34" charset="0"/>
              <a:buChar char="•"/>
            </a:pPr>
            <a:r>
              <a:rPr lang="en-US" sz="1600" dirty="0">
                <a:solidFill>
                  <a:srgbClr val="333333"/>
                </a:solidFill>
                <a:latin typeface="nyt-imperial"/>
              </a:rPr>
              <a:t>Scoring people</a:t>
            </a:r>
          </a:p>
          <a:p>
            <a:pPr marL="285750" indent="-285750">
              <a:buFont typeface="Arial" panose="020B0604020202020204" pitchFamily="34" charset="0"/>
              <a:buChar char="•"/>
            </a:pPr>
            <a:r>
              <a:rPr lang="en-US" sz="1600" dirty="0">
                <a:solidFill>
                  <a:srgbClr val="333333"/>
                </a:solidFill>
                <a:latin typeface="nyt-imperial"/>
              </a:rPr>
              <a:t>What about misuse?</a:t>
            </a:r>
            <a:endParaRPr lang="en-US" sz="1600" dirty="0"/>
          </a:p>
        </p:txBody>
      </p:sp>
      <p:sp>
        <p:nvSpPr>
          <p:cNvPr id="3" name="Slide Number Placeholder 2">
            <a:extLst>
              <a:ext uri="{FF2B5EF4-FFF2-40B4-BE49-F238E27FC236}">
                <a16:creationId xmlns:a16="http://schemas.microsoft.com/office/drawing/2014/main" id="{C434D979-B553-5B2F-7CEB-7FF79D3D5DB6}"/>
              </a:ext>
            </a:extLst>
          </p:cNvPr>
          <p:cNvSpPr>
            <a:spLocks noGrp="1"/>
          </p:cNvSpPr>
          <p:nvPr>
            <p:ph type="sldNum" sz="quarter" idx="4"/>
          </p:nvPr>
        </p:nvSpPr>
        <p:spPr/>
        <p:txBody>
          <a:bodyPr/>
          <a:lstStyle/>
          <a:p>
            <a:fld id="{E75FF4DE-8BE1-422A-93E8-8BDA71D6010B}" type="slidenum">
              <a:rPr lang="en-US" smtClean="0"/>
              <a:t>5</a:t>
            </a:fld>
            <a:endParaRPr lang="en-US"/>
          </a:p>
        </p:txBody>
      </p:sp>
    </p:spTree>
    <p:extLst>
      <p:ext uri="{BB962C8B-B14F-4D97-AF65-F5344CB8AC3E}">
        <p14:creationId xmlns:p14="http://schemas.microsoft.com/office/powerpoint/2010/main" val="220645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Targeted Marketing - Customized Pricing</a:t>
            </a:r>
            <a:endParaRPr dirty="0"/>
          </a:p>
        </p:txBody>
      </p:sp>
      <p:sp>
        <p:nvSpPr>
          <p:cNvPr id="112" name="Google Shape;112;p22"/>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2"/>
              </a:buClr>
              <a:buSzPts val="1800"/>
              <a:buChar char="●"/>
            </a:pPr>
            <a:r>
              <a:rPr lang="en" dirty="0"/>
              <a:t>Use of personal data increases the effectiveness of the marketing 3-5 times compared to traditional marketing approaches?</a:t>
            </a:r>
            <a:endParaRPr dirty="0"/>
          </a:p>
          <a:p>
            <a:pPr marL="457200" lvl="0" indent="-342900" algn="l" rtl="0">
              <a:spcBef>
                <a:spcPts val="0"/>
              </a:spcBef>
              <a:spcAft>
                <a:spcPts val="0"/>
              </a:spcAft>
              <a:buClr>
                <a:schemeClr val="dk2"/>
              </a:buClr>
              <a:buSzPts val="1800"/>
              <a:buChar char="●"/>
            </a:pPr>
            <a:endParaRPr lang="en" dirty="0"/>
          </a:p>
          <a:p>
            <a:pPr marL="457200" lvl="0" indent="-342900" algn="l" rtl="0">
              <a:spcBef>
                <a:spcPts val="0"/>
              </a:spcBef>
              <a:spcAft>
                <a:spcPts val="0"/>
              </a:spcAft>
              <a:buClr>
                <a:schemeClr val="dk2"/>
              </a:buClr>
              <a:buSzPts val="1800"/>
              <a:buChar char="●"/>
            </a:pPr>
            <a:r>
              <a:rPr lang="en" dirty="0"/>
              <a:t>Is it win-win or invasion of privacy?</a:t>
            </a:r>
            <a:endParaRPr dirty="0"/>
          </a:p>
          <a:p>
            <a:pPr marL="457200" lvl="0" indent="-342900" algn="l" rtl="0">
              <a:spcBef>
                <a:spcPts val="0"/>
              </a:spcBef>
              <a:spcAft>
                <a:spcPts val="0"/>
              </a:spcAft>
              <a:buClr>
                <a:schemeClr val="dk2"/>
              </a:buClr>
              <a:buSzPts val="1800"/>
              <a:buChar char="●"/>
            </a:pPr>
            <a:endParaRPr lang="en" u="sng" dirty="0">
              <a:solidFill>
                <a:schemeClr val="hlink"/>
              </a:solidFill>
              <a:hlinkClick r:id="rId3"/>
            </a:endParaRPr>
          </a:p>
          <a:p>
            <a:pPr marL="457200" lvl="0" indent="-342900" algn="l" rtl="0">
              <a:spcBef>
                <a:spcPts val="0"/>
              </a:spcBef>
              <a:spcAft>
                <a:spcPts val="0"/>
              </a:spcAft>
              <a:buClr>
                <a:schemeClr val="dk2"/>
              </a:buClr>
              <a:buSzPts val="1800"/>
              <a:buChar char="●"/>
            </a:pPr>
            <a:r>
              <a:rPr lang="en" u="sng" dirty="0">
                <a:solidFill>
                  <a:schemeClr val="hlink"/>
                </a:solidFill>
                <a:hlinkClick r:id="rId3"/>
              </a:rPr>
              <a:t>NYT-Target Case</a:t>
            </a:r>
            <a:endParaRPr lang="en" u="sng" dirty="0">
              <a:solidFill>
                <a:schemeClr val="hlink"/>
              </a:solidFill>
            </a:endParaRPr>
          </a:p>
          <a:p>
            <a:pPr marL="457200" lvl="0" indent="-342900" algn="l" rtl="0">
              <a:spcBef>
                <a:spcPts val="0"/>
              </a:spcBef>
              <a:spcAft>
                <a:spcPts val="0"/>
              </a:spcAft>
              <a:buClr>
                <a:schemeClr val="dk2"/>
              </a:buClr>
              <a:buSzPts val="1800"/>
              <a:buChar char="●"/>
            </a:pPr>
            <a:endParaRPr lang="en" u="sng" dirty="0">
              <a:solidFill>
                <a:schemeClr val="hlink"/>
              </a:solidFill>
            </a:endParaRPr>
          </a:p>
          <a:p>
            <a:pPr marL="457200">
              <a:spcBef>
                <a:spcPts val="0"/>
              </a:spcBef>
              <a:buClr>
                <a:schemeClr val="dk2"/>
              </a:buClr>
              <a:buSzPts val="1800"/>
              <a:buFont typeface="Arial"/>
              <a:buChar char="●"/>
            </a:pPr>
            <a:r>
              <a:rPr lang="en-US" dirty="0"/>
              <a:t>Different Pricing for the same product?</a:t>
            </a:r>
          </a:p>
          <a:p>
            <a:pPr marL="457200" lvl="0" indent="-342900" algn="l" rtl="0">
              <a:spcBef>
                <a:spcPts val="0"/>
              </a:spcBef>
              <a:spcAft>
                <a:spcPts val="0"/>
              </a:spcAft>
              <a:buClr>
                <a:schemeClr val="dk2"/>
              </a:buClr>
              <a:buSzPts val="1800"/>
              <a:buChar char="●"/>
            </a:pPr>
            <a:endParaRPr dirty="0"/>
          </a:p>
        </p:txBody>
      </p:sp>
      <p:pic>
        <p:nvPicPr>
          <p:cNvPr id="2" name="Picture 1">
            <a:extLst>
              <a:ext uri="{FF2B5EF4-FFF2-40B4-BE49-F238E27FC236}">
                <a16:creationId xmlns:a16="http://schemas.microsoft.com/office/drawing/2014/main" id="{98AAC90C-377A-AB4D-822B-C6F54D04088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336296" y="1869034"/>
            <a:ext cx="2288977" cy="2578176"/>
          </a:xfrm>
          <a:prstGeom prst="rect">
            <a:avLst/>
          </a:prstGeom>
        </p:spPr>
      </p:pic>
      <p:sp>
        <p:nvSpPr>
          <p:cNvPr id="3" name="Slide Number Placeholder 2">
            <a:extLst>
              <a:ext uri="{FF2B5EF4-FFF2-40B4-BE49-F238E27FC236}">
                <a16:creationId xmlns:a16="http://schemas.microsoft.com/office/drawing/2014/main" id="{12163D2C-8F4E-1127-1108-D5983AEFB5EC}"/>
              </a:ext>
            </a:extLst>
          </p:cNvPr>
          <p:cNvSpPr>
            <a:spLocks noGrp="1"/>
          </p:cNvSpPr>
          <p:nvPr>
            <p:ph type="sldNum" sz="quarter" idx="4"/>
          </p:nvPr>
        </p:nvSpPr>
        <p:spPr/>
        <p:txBody>
          <a:bodyPr/>
          <a:lstStyle/>
          <a:p>
            <a:fld id="{E75FF4DE-8BE1-422A-93E8-8BDA71D6010B}" type="slidenum">
              <a:rPr lang="en-US" smtClean="0"/>
              <a:t>6</a:t>
            </a:fld>
            <a:endParaRPr lang="en-US"/>
          </a:p>
        </p:txBody>
      </p:sp>
    </p:spTree>
    <p:extLst>
      <p:ext uri="{BB962C8B-B14F-4D97-AF65-F5344CB8AC3E}">
        <p14:creationId xmlns:p14="http://schemas.microsoft.com/office/powerpoint/2010/main" val="2030834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37B46-B35E-BF43-8BE5-63126C8025C5}"/>
              </a:ext>
            </a:extLst>
          </p:cNvPr>
          <p:cNvSpPr>
            <a:spLocks noGrp="1"/>
          </p:cNvSpPr>
          <p:nvPr>
            <p:ph type="title"/>
          </p:nvPr>
        </p:nvSpPr>
        <p:spPr/>
        <p:txBody>
          <a:bodyPr/>
          <a:lstStyle/>
          <a:p>
            <a:r>
              <a:rPr lang="en-US" sz="2800" dirty="0"/>
              <a:t>Privacy (Anonymization is the ultimate solution)</a:t>
            </a:r>
            <a:r>
              <a:rPr lang="en-US" dirty="0"/>
              <a:t> </a:t>
            </a:r>
          </a:p>
        </p:txBody>
      </p:sp>
      <p:pic>
        <p:nvPicPr>
          <p:cNvPr id="1026" name="Picture 2">
            <a:extLst>
              <a:ext uri="{FF2B5EF4-FFF2-40B4-BE49-F238E27FC236}">
                <a16:creationId xmlns:a16="http://schemas.microsoft.com/office/drawing/2014/main" id="{D188D73F-885B-4A4E-8413-E4859C0EB92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7832" y="707720"/>
            <a:ext cx="1714754" cy="17147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45FA7E-1CE5-E043-A5EC-3A82DF5EB1B5}"/>
              </a:ext>
            </a:extLst>
          </p:cNvPr>
          <p:cNvSpPr txBox="1"/>
          <p:nvPr/>
        </p:nvSpPr>
        <p:spPr>
          <a:xfrm>
            <a:off x="2487168" y="833005"/>
            <a:ext cx="2853282" cy="369332"/>
          </a:xfrm>
          <a:prstGeom prst="rect">
            <a:avLst/>
          </a:prstGeom>
          <a:noFill/>
        </p:spPr>
        <p:txBody>
          <a:bodyPr wrap="none" rtlCol="0">
            <a:spAutoFit/>
          </a:bodyPr>
          <a:lstStyle/>
          <a:p>
            <a:r>
              <a:rPr lang="en-US" dirty="0"/>
              <a:t>Dr. Latanya </a:t>
            </a:r>
            <a:r>
              <a:rPr lang="en-US" dirty="0" err="1"/>
              <a:t>Arvette</a:t>
            </a:r>
            <a:r>
              <a:rPr lang="en-US" dirty="0"/>
              <a:t> Sweeney</a:t>
            </a:r>
          </a:p>
        </p:txBody>
      </p:sp>
      <p:sp>
        <p:nvSpPr>
          <p:cNvPr id="5" name="TextBox 4">
            <a:extLst>
              <a:ext uri="{FF2B5EF4-FFF2-40B4-BE49-F238E27FC236}">
                <a16:creationId xmlns:a16="http://schemas.microsoft.com/office/drawing/2014/main" id="{9551BB5E-C5A0-E24E-859D-9E25696F9107}"/>
              </a:ext>
            </a:extLst>
          </p:cNvPr>
          <p:cNvSpPr txBox="1"/>
          <p:nvPr/>
        </p:nvSpPr>
        <p:spPr>
          <a:xfrm>
            <a:off x="2466594" y="1180005"/>
            <a:ext cx="2535174" cy="954107"/>
          </a:xfrm>
          <a:prstGeom prst="rect">
            <a:avLst/>
          </a:prstGeom>
          <a:noFill/>
        </p:spPr>
        <p:txBody>
          <a:bodyPr wrap="square" rtlCol="0">
            <a:spAutoFit/>
          </a:bodyPr>
          <a:lstStyle/>
          <a:p>
            <a:r>
              <a:rPr lang="en-US" sz="1400" dirty="0"/>
              <a:t>In 1997, she identified then MA governor, William Weld, to his medical records using publicly accessible records.</a:t>
            </a:r>
          </a:p>
        </p:txBody>
      </p:sp>
      <p:sp>
        <p:nvSpPr>
          <p:cNvPr id="6" name="TextBox 5">
            <a:extLst>
              <a:ext uri="{FF2B5EF4-FFF2-40B4-BE49-F238E27FC236}">
                <a16:creationId xmlns:a16="http://schemas.microsoft.com/office/drawing/2014/main" id="{9E17745F-38D0-F943-A96D-94FDE0EF078E}"/>
              </a:ext>
            </a:extLst>
          </p:cNvPr>
          <p:cNvSpPr txBox="1"/>
          <p:nvPr/>
        </p:nvSpPr>
        <p:spPr>
          <a:xfrm>
            <a:off x="2618679" y="2630191"/>
            <a:ext cx="5660136" cy="923330"/>
          </a:xfrm>
          <a:prstGeom prst="rect">
            <a:avLst/>
          </a:prstGeom>
          <a:noFill/>
        </p:spPr>
        <p:txBody>
          <a:bodyPr wrap="square" rtlCol="0">
            <a:spAutoFit/>
          </a:bodyPr>
          <a:lstStyle/>
          <a:p>
            <a:r>
              <a:rPr lang="en-US" dirty="0"/>
              <a:t>An </a:t>
            </a:r>
            <a:r>
              <a:rPr lang="en-US" dirty="0">
                <a:hlinkClick r:id="rId3"/>
              </a:rPr>
              <a:t>algorithm</a:t>
            </a:r>
            <a:r>
              <a:rPr lang="en-US" dirty="0"/>
              <a:t> can identify 99.98 percent of Americans from almost any available data set with as few as 15 attributes, such as gender, ZIP code or marital status.</a:t>
            </a:r>
          </a:p>
        </p:txBody>
      </p:sp>
      <p:sp>
        <p:nvSpPr>
          <p:cNvPr id="7" name="TextBox 6">
            <a:extLst>
              <a:ext uri="{FF2B5EF4-FFF2-40B4-BE49-F238E27FC236}">
                <a16:creationId xmlns:a16="http://schemas.microsoft.com/office/drawing/2014/main" id="{41247FBF-B1C1-4046-ACFC-4ED88367BFFC}"/>
              </a:ext>
            </a:extLst>
          </p:cNvPr>
          <p:cNvSpPr txBox="1"/>
          <p:nvPr/>
        </p:nvSpPr>
        <p:spPr>
          <a:xfrm>
            <a:off x="2618679" y="3495501"/>
            <a:ext cx="5285232" cy="430887"/>
          </a:xfrm>
          <a:prstGeom prst="rect">
            <a:avLst/>
          </a:prstGeom>
          <a:noFill/>
        </p:spPr>
        <p:txBody>
          <a:bodyPr wrap="square" rtlCol="0">
            <a:spAutoFit/>
          </a:bodyPr>
          <a:lstStyle/>
          <a:p>
            <a:r>
              <a:rPr lang="en-US" sz="1100" dirty="0"/>
              <a:t>Rocher, L., </a:t>
            </a:r>
            <a:r>
              <a:rPr lang="en-US" sz="1100" dirty="0" err="1"/>
              <a:t>Hendrickx</a:t>
            </a:r>
            <a:r>
              <a:rPr lang="en-US" sz="1100" dirty="0"/>
              <a:t>, J.M. &amp; de </a:t>
            </a:r>
            <a:r>
              <a:rPr lang="en-US" sz="1100" dirty="0" err="1"/>
              <a:t>Montjoye</a:t>
            </a:r>
            <a:r>
              <a:rPr lang="en-US" sz="1100" dirty="0"/>
              <a:t>, YA. Estimating the success of re-identifications in incomplete datasets using generative models. </a:t>
            </a:r>
            <a:r>
              <a:rPr lang="en-US" sz="1100" i="1" dirty="0"/>
              <a:t>Nat </a:t>
            </a:r>
            <a:r>
              <a:rPr lang="en-US" sz="1100" i="1" dirty="0" err="1"/>
              <a:t>Commun</a:t>
            </a:r>
            <a:r>
              <a:rPr lang="en-US" sz="1100" dirty="0"/>
              <a:t> </a:t>
            </a:r>
            <a:r>
              <a:rPr lang="en-US" sz="1100" b="1" dirty="0"/>
              <a:t>10, </a:t>
            </a:r>
            <a:r>
              <a:rPr lang="en-US" sz="1100" dirty="0"/>
              <a:t>3069 (2019)</a:t>
            </a:r>
          </a:p>
        </p:txBody>
      </p:sp>
      <p:sp>
        <p:nvSpPr>
          <p:cNvPr id="8" name="Rectangle 7">
            <a:extLst>
              <a:ext uri="{FF2B5EF4-FFF2-40B4-BE49-F238E27FC236}">
                <a16:creationId xmlns:a16="http://schemas.microsoft.com/office/drawing/2014/main" id="{39F4795C-664B-4F4B-B0AC-D9F7B7CFD2AE}"/>
              </a:ext>
            </a:extLst>
          </p:cNvPr>
          <p:cNvSpPr/>
          <p:nvPr/>
        </p:nvSpPr>
        <p:spPr>
          <a:xfrm>
            <a:off x="324881" y="4453144"/>
            <a:ext cx="7953934" cy="338554"/>
          </a:xfrm>
          <a:prstGeom prst="rect">
            <a:avLst/>
          </a:prstGeom>
        </p:spPr>
        <p:txBody>
          <a:bodyPr wrap="square">
            <a:spAutoFit/>
          </a:bodyPr>
          <a:lstStyle/>
          <a:p>
            <a:r>
              <a:rPr lang="en-US" sz="1600" dirty="0">
                <a:hlinkClick r:id="rId4"/>
              </a:rPr>
              <a:t>https://www.nytimes.com/2019/07/23/health/data-privacy-protection.html</a:t>
            </a:r>
            <a:r>
              <a:rPr lang="en-US" sz="1600" dirty="0"/>
              <a:t> </a:t>
            </a:r>
          </a:p>
        </p:txBody>
      </p:sp>
      <p:sp>
        <p:nvSpPr>
          <p:cNvPr id="3" name="Slide Number Placeholder 2">
            <a:extLst>
              <a:ext uri="{FF2B5EF4-FFF2-40B4-BE49-F238E27FC236}">
                <a16:creationId xmlns:a16="http://schemas.microsoft.com/office/drawing/2014/main" id="{C2FDE909-DFA6-B8A3-F800-676D23297D36}"/>
              </a:ext>
            </a:extLst>
          </p:cNvPr>
          <p:cNvSpPr>
            <a:spLocks noGrp="1"/>
          </p:cNvSpPr>
          <p:nvPr>
            <p:ph type="sldNum" sz="quarter" idx="4"/>
          </p:nvPr>
        </p:nvSpPr>
        <p:spPr/>
        <p:txBody>
          <a:bodyPr/>
          <a:lstStyle/>
          <a:p>
            <a:fld id="{E75FF4DE-8BE1-422A-93E8-8BDA71D6010B}" type="slidenum">
              <a:rPr lang="en-US" smtClean="0"/>
              <a:t>7</a:t>
            </a:fld>
            <a:endParaRPr lang="en-US"/>
          </a:p>
        </p:txBody>
      </p:sp>
    </p:spTree>
    <p:extLst>
      <p:ext uri="{BB962C8B-B14F-4D97-AF65-F5344CB8AC3E}">
        <p14:creationId xmlns:p14="http://schemas.microsoft.com/office/powerpoint/2010/main" val="923138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E5800-080F-2853-698C-59707BC58B4E}"/>
              </a:ext>
            </a:extLst>
          </p:cNvPr>
          <p:cNvSpPr>
            <a:spLocks noGrp="1"/>
          </p:cNvSpPr>
          <p:nvPr>
            <p:ph type="title"/>
          </p:nvPr>
        </p:nvSpPr>
        <p:spPr/>
        <p:txBody>
          <a:bodyPr/>
          <a:lstStyle/>
          <a:p>
            <a:r>
              <a:rPr lang="en-US" dirty="0"/>
              <a:t>Bias and Fairness</a:t>
            </a:r>
          </a:p>
        </p:txBody>
      </p:sp>
      <p:sp>
        <p:nvSpPr>
          <p:cNvPr id="3" name="Content Placeholder 2">
            <a:extLst>
              <a:ext uri="{FF2B5EF4-FFF2-40B4-BE49-F238E27FC236}">
                <a16:creationId xmlns:a16="http://schemas.microsoft.com/office/drawing/2014/main" id="{2113DC00-F2C9-49C2-5D5B-483C2F2103F8}"/>
              </a:ext>
            </a:extLst>
          </p:cNvPr>
          <p:cNvSpPr>
            <a:spLocks noGrp="1"/>
          </p:cNvSpPr>
          <p:nvPr>
            <p:ph idx="1"/>
          </p:nvPr>
        </p:nvSpPr>
        <p:spPr/>
        <p:txBody>
          <a:bodyPr>
            <a:normAutofit fontScale="55000" lnSpcReduction="20000"/>
          </a:bodyPr>
          <a:lstStyle/>
          <a:p>
            <a:r>
              <a:rPr lang="en-US" dirty="0"/>
              <a:t>Credit approvals: AI Racial Bias Caused Mortgage Applicants To Be Denied (</a:t>
            </a:r>
            <a:r>
              <a:rPr lang="en-US" dirty="0">
                <a:hlinkClick r:id="rId2"/>
              </a:rPr>
              <a:t>Link</a:t>
            </a:r>
            <a:r>
              <a:rPr lang="en-US" dirty="0"/>
              <a:t>)</a:t>
            </a:r>
          </a:p>
          <a:p>
            <a:endParaRPr lang="en-US" dirty="0"/>
          </a:p>
          <a:p>
            <a:r>
              <a:rPr lang="en-US" dirty="0"/>
              <a:t>Facial recognition: Facial recognition technologies accuracy may vary significantly across various demographic groups (</a:t>
            </a:r>
            <a:r>
              <a:rPr lang="en-US" dirty="0">
                <a:hlinkClick r:id="rId3"/>
              </a:rPr>
              <a:t>Link</a:t>
            </a:r>
            <a:r>
              <a:rPr lang="en-US" dirty="0"/>
              <a:t>)</a:t>
            </a:r>
          </a:p>
          <a:p>
            <a:endParaRPr lang="en-US" dirty="0"/>
          </a:p>
          <a:p>
            <a:r>
              <a:rPr lang="en-US" dirty="0"/>
              <a:t>Criminal justice: A computer program spat out a score predicting the likelihood of each committing a future crime. The algorithm was found to significant racial disparities (</a:t>
            </a:r>
            <a:r>
              <a:rPr lang="en-US" dirty="0">
                <a:hlinkClick r:id="rId4"/>
              </a:rPr>
              <a:t>Link</a:t>
            </a:r>
            <a:r>
              <a:rPr lang="en-US" dirty="0"/>
              <a:t>)</a:t>
            </a:r>
          </a:p>
          <a:p>
            <a:endParaRPr lang="en-US" dirty="0"/>
          </a:p>
          <a:p>
            <a:r>
              <a:rPr lang="en-US" dirty="0"/>
              <a:t>Human resources: resumé screening AI recruiting tool that showed gender bias (</a:t>
            </a:r>
            <a:r>
              <a:rPr lang="en-US" dirty="0">
                <a:hlinkClick r:id="rId5"/>
              </a:rPr>
              <a:t>Link</a:t>
            </a:r>
            <a:r>
              <a:rPr lang="en-US" dirty="0"/>
              <a:t>)</a:t>
            </a:r>
          </a:p>
          <a:p>
            <a:endParaRPr lang="en-US" dirty="0"/>
          </a:p>
          <a:p>
            <a:r>
              <a:rPr lang="en-US" dirty="0"/>
              <a:t>Healthcare services: Racial bias found in health care algorithm (</a:t>
            </a:r>
            <a:r>
              <a:rPr lang="en-US" dirty="0">
                <a:hlinkClick r:id="rId6"/>
              </a:rPr>
              <a:t>Link</a:t>
            </a:r>
            <a:r>
              <a:rPr lang="en-US" dirty="0"/>
              <a:t>)</a:t>
            </a:r>
          </a:p>
          <a:p>
            <a:endParaRPr lang="en-US" dirty="0"/>
          </a:p>
          <a:p>
            <a:r>
              <a:rPr lang="en-US" dirty="0">
                <a:hlinkClick r:id="rId7"/>
              </a:rPr>
              <a:t>https://aiethics.princeton.edu/case-studies/case-study-pdfs/</a:t>
            </a:r>
            <a:r>
              <a:rPr lang="en-US" dirty="0"/>
              <a:t> </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C97BFA7-38BA-1CB3-3FA9-9875DC66C0BA}"/>
              </a:ext>
            </a:extLst>
          </p:cNvPr>
          <p:cNvSpPr>
            <a:spLocks noGrp="1"/>
          </p:cNvSpPr>
          <p:nvPr>
            <p:ph type="sldNum" sz="quarter" idx="4"/>
          </p:nvPr>
        </p:nvSpPr>
        <p:spPr/>
        <p:txBody>
          <a:bodyPr/>
          <a:lstStyle/>
          <a:p>
            <a:fld id="{E75FF4DE-8BE1-422A-93E8-8BDA71D6010B}" type="slidenum">
              <a:rPr lang="en-US" smtClean="0"/>
              <a:t>8</a:t>
            </a:fld>
            <a:endParaRPr lang="en-US"/>
          </a:p>
        </p:txBody>
      </p:sp>
    </p:spTree>
    <p:extLst>
      <p:ext uri="{BB962C8B-B14F-4D97-AF65-F5344CB8AC3E}">
        <p14:creationId xmlns:p14="http://schemas.microsoft.com/office/powerpoint/2010/main" val="2417879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15295-CC42-A544-A4C5-26889FBF3EC0}"/>
              </a:ext>
            </a:extLst>
          </p:cNvPr>
          <p:cNvSpPr>
            <a:spLocks noGrp="1"/>
          </p:cNvSpPr>
          <p:nvPr>
            <p:ph type="title"/>
          </p:nvPr>
        </p:nvSpPr>
        <p:spPr/>
        <p:txBody>
          <a:bodyPr/>
          <a:lstStyle/>
          <a:p>
            <a:r>
              <a:rPr lang="en-US" dirty="0"/>
              <a:t>AI’s Invisibility Problem</a:t>
            </a:r>
          </a:p>
        </p:txBody>
      </p:sp>
      <p:sp>
        <p:nvSpPr>
          <p:cNvPr id="3" name="Content Placeholder 2">
            <a:extLst>
              <a:ext uri="{FF2B5EF4-FFF2-40B4-BE49-F238E27FC236}">
                <a16:creationId xmlns:a16="http://schemas.microsoft.com/office/drawing/2014/main" id="{5B91E6C2-2AF5-8944-860C-ED2B5AEDF610}"/>
              </a:ext>
            </a:extLst>
          </p:cNvPr>
          <p:cNvSpPr>
            <a:spLocks noGrp="1"/>
          </p:cNvSpPr>
          <p:nvPr>
            <p:ph idx="1"/>
          </p:nvPr>
        </p:nvSpPr>
        <p:spPr>
          <a:xfrm>
            <a:off x="457200" y="732865"/>
            <a:ext cx="8229600" cy="3995251"/>
          </a:xfrm>
        </p:spPr>
        <p:txBody>
          <a:bodyPr>
            <a:normAutofit fontScale="92500" lnSpcReduction="10000"/>
          </a:bodyPr>
          <a:lstStyle/>
          <a:p>
            <a:pPr marL="285750" indent="-285750">
              <a:spcBef>
                <a:spcPts val="800"/>
              </a:spcBef>
              <a:buFont typeface="Arial" panose="020B0604020202020204" pitchFamily="34" charset="0"/>
              <a:buChar char="•"/>
            </a:pPr>
            <a:r>
              <a:rPr lang="en-US" dirty="0"/>
              <a:t>Diversity is missing from the data or not considered during development of algorithms resulting in inaccurate predictions for AI involving facial/image recognition </a:t>
            </a:r>
          </a:p>
          <a:p>
            <a:pPr marL="285750" indent="-285750">
              <a:spcBef>
                <a:spcPts val="800"/>
              </a:spcBef>
              <a:buFont typeface="Arial" panose="020B0604020202020204" pitchFamily="34" charset="0"/>
              <a:buChar char="•"/>
            </a:pPr>
            <a:endParaRPr lang="en-US" dirty="0"/>
          </a:p>
          <a:p>
            <a:pPr marL="285750" indent="-285750">
              <a:spcBef>
                <a:spcPts val="800"/>
              </a:spcBef>
              <a:buFont typeface="Arial" panose="020B0604020202020204" pitchFamily="34" charset="0"/>
              <a:buChar char="•"/>
            </a:pPr>
            <a:r>
              <a:rPr lang="en-US" dirty="0"/>
              <a:t>Examples of diversity challenges in data science related industries</a:t>
            </a:r>
            <a:endParaRPr lang="en-US" dirty="0">
              <a:latin typeface="benton-sans"/>
            </a:endParaRPr>
          </a:p>
          <a:p>
            <a:pPr marL="685800" lvl="1">
              <a:spcBef>
                <a:spcPts val="800"/>
              </a:spcBef>
              <a:buFont typeface="Arial" panose="020B0604020202020204" pitchFamily="34" charset="0"/>
              <a:buChar char="•"/>
            </a:pPr>
            <a:r>
              <a:rPr lang="en-US" dirty="0">
                <a:hlinkClick r:id="rId3"/>
              </a:rPr>
              <a:t>https://www.forbes.com/sites/carmenniethammer/2020/03/02/ai-bias-could-put-womens-lives-at-riska-challenge-for-regulators</a:t>
            </a:r>
            <a:r>
              <a:rPr lang="en-US" dirty="0"/>
              <a:t> </a:t>
            </a:r>
          </a:p>
          <a:p>
            <a:pPr marL="685800" lvl="1">
              <a:spcBef>
                <a:spcPts val="800"/>
              </a:spcBef>
              <a:buFont typeface="Arial" panose="020B0604020202020204" pitchFamily="34" charset="0"/>
              <a:buChar char="•"/>
            </a:pPr>
            <a:r>
              <a:rPr lang="en-US" dirty="0">
                <a:hlinkClick r:id="rId4"/>
              </a:rPr>
              <a:t>https://www.npr.org/2020/07/02/886544638/we-have-a-black-people-problem-facebook-worker-claims-racial-discrimination</a:t>
            </a:r>
            <a:r>
              <a:rPr lang="en-US" dirty="0"/>
              <a:t> </a:t>
            </a:r>
          </a:p>
        </p:txBody>
      </p:sp>
      <p:sp>
        <p:nvSpPr>
          <p:cNvPr id="4" name="Slide Number Placeholder 3">
            <a:extLst>
              <a:ext uri="{FF2B5EF4-FFF2-40B4-BE49-F238E27FC236}">
                <a16:creationId xmlns:a16="http://schemas.microsoft.com/office/drawing/2014/main" id="{88EC53E2-4D29-CCF9-C8B8-39469CD0D59E}"/>
              </a:ext>
            </a:extLst>
          </p:cNvPr>
          <p:cNvSpPr>
            <a:spLocks noGrp="1"/>
          </p:cNvSpPr>
          <p:nvPr>
            <p:ph type="sldNum" sz="quarter" idx="4"/>
          </p:nvPr>
        </p:nvSpPr>
        <p:spPr/>
        <p:txBody>
          <a:bodyPr/>
          <a:lstStyle/>
          <a:p>
            <a:fld id="{E75FF4DE-8BE1-422A-93E8-8BDA71D6010B}" type="slidenum">
              <a:rPr lang="en-US" smtClean="0"/>
              <a:t>9</a:t>
            </a:fld>
            <a:endParaRPr lang="en-US"/>
          </a:p>
        </p:txBody>
      </p:sp>
    </p:spTree>
    <p:extLst>
      <p:ext uri="{BB962C8B-B14F-4D97-AF65-F5344CB8AC3E}">
        <p14:creationId xmlns:p14="http://schemas.microsoft.com/office/powerpoint/2010/main" val="26114884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1376</TotalTime>
  <Words>1559</Words>
  <Application>Microsoft Office PowerPoint</Application>
  <PresentationFormat>On-screen Show (16:9)</PresentationFormat>
  <Paragraphs>178</Paragraphs>
  <Slides>19</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benton-sans</vt:lpstr>
      <vt:lpstr>Calibri</vt:lpstr>
      <vt:lpstr>nyt-imperial</vt:lpstr>
      <vt:lpstr>Wingdings</vt:lpstr>
      <vt:lpstr>Office Theme</vt:lpstr>
      <vt:lpstr>DATA 601 –Ethics, Privacy, and More</vt:lpstr>
      <vt:lpstr>Data Ethics is not a joke!</vt:lpstr>
      <vt:lpstr>The Good, the Bad and the Ugly</vt:lpstr>
      <vt:lpstr>Ethics, Privacy, Legal Issues, and DS</vt:lpstr>
      <vt:lpstr>AI Enabled Surveillance</vt:lpstr>
      <vt:lpstr>Targeted Marketing - Customized Pricing</vt:lpstr>
      <vt:lpstr>Privacy (Anonymization is the ultimate solution) </vt:lpstr>
      <vt:lpstr>Bias and Fairness</vt:lpstr>
      <vt:lpstr>AI’s Invisibility Problem</vt:lpstr>
      <vt:lpstr>What to do?</vt:lpstr>
      <vt:lpstr>Various Frameworks and Principles</vt:lpstr>
      <vt:lpstr>PowerPoint Presentation</vt:lpstr>
      <vt:lpstr>O’Reilly Radar Five C’s of Data Products</vt:lpstr>
      <vt:lpstr>National Institute of Standards and Technology</vt:lpstr>
      <vt:lpstr>U.S. Government Accountability Office</vt:lpstr>
      <vt:lpstr>Minimum Practices for Data Science Projects</vt:lpstr>
      <vt:lpstr>Minimum Practices, Cont.</vt:lpstr>
      <vt:lpstr>Other Examples and References</vt:lpstr>
      <vt:lpstr>Questions?</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Lord</dc:creator>
  <cp:lastModifiedBy>Felix Gonzalez</cp:lastModifiedBy>
  <cp:revision>104</cp:revision>
  <dcterms:created xsi:type="dcterms:W3CDTF">2019-02-27T15:38:32Z</dcterms:created>
  <dcterms:modified xsi:type="dcterms:W3CDTF">2025-12-09T00:06:00Z</dcterms:modified>
</cp:coreProperties>
</file>